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5" r:id="rId3"/>
    <p:sldId id="398" r:id="rId4"/>
    <p:sldId id="411" r:id="rId5"/>
    <p:sldId id="412" r:id="rId6"/>
    <p:sldId id="413" r:id="rId7"/>
    <p:sldId id="414" r:id="rId8"/>
    <p:sldId id="415" r:id="rId9"/>
    <p:sldId id="416" r:id="rId10"/>
    <p:sldId id="418" r:id="rId11"/>
    <p:sldId id="419" r:id="rId12"/>
    <p:sldId id="417" r:id="rId13"/>
    <p:sldId id="303"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1FA9A"/>
    <a:srgbClr val="663300"/>
    <a:srgbClr val="F1D283"/>
    <a:srgbClr val="003300"/>
    <a:srgbClr val="230046"/>
    <a:srgbClr val="340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71" autoAdjust="0"/>
  </p:normalViewPr>
  <p:slideViewPr>
    <p:cSldViewPr snapToGrid="0">
      <p:cViewPr varScale="1">
        <p:scale>
          <a:sx n="47" d="100"/>
          <a:sy n="47" d="100"/>
        </p:scale>
        <p:origin x="1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511D869-4586-436F-863D-AC1318C5E1EA}" type="datetimeFigureOut">
              <a:rPr lang="en-US" smtClean="0"/>
              <a:t>10/8/2023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3679B0-7E22-4450-B2EB-BA533FC5868E}" type="slidenum">
              <a:rPr lang="en-US" smtClean="0"/>
              <a:t>‹#›</a:t>
            </a:fld>
            <a:endParaRPr lang="en-US"/>
          </a:p>
        </p:txBody>
      </p:sp>
    </p:spTree>
    <p:extLst>
      <p:ext uri="{BB962C8B-B14F-4D97-AF65-F5344CB8AC3E}">
        <p14:creationId xmlns:p14="http://schemas.microsoft.com/office/powerpoint/2010/main" val="31878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679B0-7E22-4450-B2EB-BA533FC5868E}" type="slidenum">
              <a:rPr lang="en-US" smtClean="0"/>
              <a:t>1</a:t>
            </a:fld>
            <a:endParaRPr lang="en-US"/>
          </a:p>
        </p:txBody>
      </p:sp>
    </p:spTree>
    <p:extLst>
      <p:ext uri="{BB962C8B-B14F-4D97-AF65-F5344CB8AC3E}">
        <p14:creationId xmlns:p14="http://schemas.microsoft.com/office/powerpoint/2010/main" val="259963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1:31-33  </a:t>
            </a:r>
            <a:r>
              <a:rPr lang="en-US" dirty="0"/>
              <a:t>And behold, you will conceive in your womb and bring forth a Son, and shall call His name JESUS.  32  He will be great, and will be called the Son of the Highest; and the Lord God will give Him the throne of His father David.  33  And He will reign over the house of Jacob forever, and of His kingdom there will be no end.“</a:t>
            </a:r>
          </a:p>
          <a:p>
            <a:r>
              <a:rPr lang="en-US" b="1" dirty="0"/>
              <a:t>Acts 2:29-30  </a:t>
            </a:r>
            <a:r>
              <a:rPr lang="en-US" dirty="0"/>
              <a:t>"Men and brethren, let me speak freely to you of the patriarch David, that he is both dead and buried, and his tomb is with us to this day.  30  Therefore, being a prophet, and knowing that God had sworn with an oath to him that of the fruit of his body, according to the flesh, He would raise up the Christ to sit on his throne,</a:t>
            </a:r>
          </a:p>
        </p:txBody>
      </p:sp>
      <p:sp>
        <p:nvSpPr>
          <p:cNvPr id="4" name="Slide Number Placeholder 3"/>
          <p:cNvSpPr>
            <a:spLocks noGrp="1"/>
          </p:cNvSpPr>
          <p:nvPr>
            <p:ph type="sldNum" sz="quarter" idx="10"/>
          </p:nvPr>
        </p:nvSpPr>
        <p:spPr/>
        <p:txBody>
          <a:bodyPr/>
          <a:lstStyle/>
          <a:p>
            <a:fld id="{BBDA28DF-3582-4D6A-8A26-4C3AEF75D74D}" type="slidenum">
              <a:rPr lang="en-US" smtClean="0"/>
              <a:t>10</a:t>
            </a:fld>
            <a:endParaRPr lang="en-US"/>
          </a:p>
        </p:txBody>
      </p:sp>
    </p:spTree>
    <p:extLst>
      <p:ext uri="{BB962C8B-B14F-4D97-AF65-F5344CB8AC3E}">
        <p14:creationId xmlns:p14="http://schemas.microsoft.com/office/powerpoint/2010/main" val="241728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11</a:t>
            </a:fld>
            <a:endParaRPr lang="en-US"/>
          </a:p>
        </p:txBody>
      </p:sp>
    </p:spTree>
    <p:extLst>
      <p:ext uri="{BB962C8B-B14F-4D97-AF65-F5344CB8AC3E}">
        <p14:creationId xmlns:p14="http://schemas.microsoft.com/office/powerpoint/2010/main" val="350086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22:41-45  </a:t>
            </a:r>
            <a:r>
              <a:rPr lang="en-US" dirty="0"/>
              <a:t>While the Pharisees were gathered together, Jesus asked them,  42  saying, "What do you think about the Christ? Whose Son is He?" They said to Him, "The Son of David."  43  He said to them, "How then does David in the Spirit call Him 'LORD,' saying:  44  'THE LORD SAID TO MY LORD, "SIT AT MY RIGHT HAND, TILL I MAKE YOUR ENEMIES YOUR FOOTSTOOL" '?  45  </a:t>
            </a:r>
          </a:p>
        </p:txBody>
      </p:sp>
      <p:sp>
        <p:nvSpPr>
          <p:cNvPr id="4" name="Slide Number Placeholder 3"/>
          <p:cNvSpPr>
            <a:spLocks noGrp="1"/>
          </p:cNvSpPr>
          <p:nvPr>
            <p:ph type="sldNum" sz="quarter" idx="5"/>
          </p:nvPr>
        </p:nvSpPr>
        <p:spPr/>
        <p:txBody>
          <a:bodyPr/>
          <a:lstStyle/>
          <a:p>
            <a:fld id="{B13679B0-7E22-4450-B2EB-BA533FC5868E}" type="slidenum">
              <a:rPr lang="en-US" smtClean="0"/>
              <a:t>12</a:t>
            </a:fld>
            <a:endParaRPr lang="en-US"/>
          </a:p>
        </p:txBody>
      </p:sp>
    </p:spTree>
    <p:extLst>
      <p:ext uri="{BB962C8B-B14F-4D97-AF65-F5344CB8AC3E}">
        <p14:creationId xmlns:p14="http://schemas.microsoft.com/office/powerpoint/2010/main" val="295418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sz="1200"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B13679B0-7E22-4450-B2EB-BA533FC5868E}" type="slidenum">
              <a:rPr lang="en-US" smtClean="0"/>
              <a:t>13</a:t>
            </a:fld>
            <a:endParaRPr lang="en-US"/>
          </a:p>
        </p:txBody>
      </p:sp>
    </p:spTree>
    <p:extLst>
      <p:ext uri="{BB962C8B-B14F-4D97-AF65-F5344CB8AC3E}">
        <p14:creationId xmlns:p14="http://schemas.microsoft.com/office/powerpoint/2010/main" val="187408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89:3-4  </a:t>
            </a:r>
            <a:r>
              <a:rPr lang="en-US" dirty="0"/>
              <a:t>"I have made a covenant with My chosen, I have sworn to My servant David:  4  'Your seed I will establish forever, And build up your throne to all generations.' " Selah</a:t>
            </a:r>
          </a:p>
        </p:txBody>
      </p:sp>
      <p:sp>
        <p:nvSpPr>
          <p:cNvPr id="4" name="Slide Number Placeholder 3"/>
          <p:cNvSpPr>
            <a:spLocks noGrp="1"/>
          </p:cNvSpPr>
          <p:nvPr>
            <p:ph type="sldNum" sz="quarter" idx="10"/>
          </p:nvPr>
        </p:nvSpPr>
        <p:spPr/>
        <p:txBody>
          <a:bodyPr/>
          <a:lstStyle/>
          <a:p>
            <a:fld id="{BBDA28DF-3582-4D6A-8A26-4C3AEF75D74D}" type="slidenum">
              <a:rPr lang="en-US" smtClean="0"/>
              <a:t>2</a:t>
            </a:fld>
            <a:endParaRPr lang="en-US"/>
          </a:p>
        </p:txBody>
      </p:sp>
    </p:spTree>
    <p:extLst>
      <p:ext uri="{BB962C8B-B14F-4D97-AF65-F5344CB8AC3E}">
        <p14:creationId xmlns:p14="http://schemas.microsoft.com/office/powerpoint/2010/main" val="121434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3</a:t>
            </a:fld>
            <a:endParaRPr lang="en-US"/>
          </a:p>
        </p:txBody>
      </p:sp>
    </p:spTree>
    <p:extLst>
      <p:ext uri="{BB962C8B-B14F-4D97-AF65-F5344CB8AC3E}">
        <p14:creationId xmlns:p14="http://schemas.microsoft.com/office/powerpoint/2010/main" val="140261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Chronicles 17:4 </a:t>
            </a:r>
            <a:br>
              <a:rPr lang="en-US" dirty="0"/>
            </a:br>
            <a:r>
              <a:rPr lang="en-US" dirty="0"/>
              <a:t>"Go and tell My servant David, 'Thus says the LORD: "You shall not build Me a house to dwell in.</a:t>
            </a:r>
          </a:p>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4</a:t>
            </a:fld>
            <a:endParaRPr lang="en-US"/>
          </a:p>
        </p:txBody>
      </p:sp>
    </p:spTree>
    <p:extLst>
      <p:ext uri="{BB962C8B-B14F-4D97-AF65-F5344CB8AC3E}">
        <p14:creationId xmlns:p14="http://schemas.microsoft.com/office/powerpoint/2010/main" val="370231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5</a:t>
            </a:fld>
            <a:endParaRPr lang="en-US"/>
          </a:p>
        </p:txBody>
      </p:sp>
    </p:spTree>
    <p:extLst>
      <p:ext uri="{BB962C8B-B14F-4D97-AF65-F5344CB8AC3E}">
        <p14:creationId xmlns:p14="http://schemas.microsoft.com/office/powerpoint/2010/main" val="38950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679B0-7E22-4450-B2EB-BA533FC5868E}" type="slidenum">
              <a:rPr lang="en-US" smtClean="0"/>
              <a:t>6</a:t>
            </a:fld>
            <a:endParaRPr lang="en-US"/>
          </a:p>
        </p:txBody>
      </p:sp>
    </p:spTree>
    <p:extLst>
      <p:ext uri="{BB962C8B-B14F-4D97-AF65-F5344CB8AC3E}">
        <p14:creationId xmlns:p14="http://schemas.microsoft.com/office/powerpoint/2010/main" val="140730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 speaking through David about Solomon--1Ch 22:10 'He shall build a house for My name, and he shall be My son, and I will be his Father; and I will establish the throne of his kingdom over Israel forever.' </a:t>
            </a:r>
          </a:p>
          <a:p>
            <a:r>
              <a:rPr lang="en-US" dirty="0"/>
              <a:t>Truth—Vs 12--In reference to David’s seed, the noun is collective and does not refer to Christ to the exclusion of others of David’s descendants, nor to David’s descendants exclusive of Christ, as 7:14 will show. The fulfillment of this promise most certainly includes Solomon and others, but without the ultimate fulfillment in Christ, then this promise was not fulfilled and never will be.</a:t>
            </a:r>
          </a:p>
          <a:p>
            <a:endParaRPr lang="en-US" dirty="0"/>
          </a:p>
          <a:p>
            <a:r>
              <a:rPr lang="en-US" dirty="0"/>
              <a:t>He shall build a house for my name, and I will establish the throne of his kingdom for ever. As we consider these verses there are several objectives we need to keep before us. One is the idea whether only Jesus is the seed of David referred to or whether the posterity of David is meant. A second objective is to note the time factor. In this verse there is a mutual arrangement: David’s seed will build God a house, and God will establish the throne of his kingdom forever. David understood that the fulfillment of God’s promise would involve David’s house for a great while to come (7:19), but David was utterly convinced that the promise was fulfilled in Solomon, and David quotes God’s words to that effect.</a:t>
            </a:r>
          </a:p>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7</a:t>
            </a:fld>
            <a:endParaRPr lang="en-US"/>
          </a:p>
        </p:txBody>
      </p:sp>
    </p:spTree>
    <p:extLst>
      <p:ext uri="{BB962C8B-B14F-4D97-AF65-F5344CB8AC3E}">
        <p14:creationId xmlns:p14="http://schemas.microsoft.com/office/powerpoint/2010/main" val="173309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8</a:t>
            </a:fld>
            <a:endParaRPr lang="en-US"/>
          </a:p>
        </p:txBody>
      </p:sp>
    </p:spTree>
    <p:extLst>
      <p:ext uri="{BB962C8B-B14F-4D97-AF65-F5344CB8AC3E}">
        <p14:creationId xmlns:p14="http://schemas.microsoft.com/office/powerpoint/2010/main" val="140575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Haggai 2:6-9  </a:t>
            </a:r>
            <a:r>
              <a:rPr lang="en-US" b="0" dirty="0"/>
              <a:t>"For thus says the LORD of hosts: 'Once more (it is a little while) I will shake heaven and earth, the sea and dry land;  (7)  and I will shake all nations, and they shall come to the Desire of All Nations, and I will fill this temple with glory,' says the LORD of hosts.  (8)  'The silver is Mine, and the gold is Mine,' says the LORD of hosts.  (9)  'The glory of this latter temple shall be greater than the former,' says the LORD of hosts. 'And in this place I will give peace,' says the LORD of hosts.“</a:t>
            </a:r>
          </a:p>
          <a:p>
            <a:r>
              <a:rPr lang="en-US" b="1" dirty="0"/>
              <a:t>Zechariah 6:12-13  </a:t>
            </a:r>
            <a:r>
              <a:rPr lang="en-US" b="0" dirty="0"/>
              <a:t>Then speak to him, saying, 'Thus says the LORD of hosts, saying: "Behold, the Man whose name is the BRANCH! From His place He shall branch out, And He shall build the temple of the LORD;  (13)  Yes, He shall build the temple of the LORD. He shall bear the glory, And shall sit and rule on His throne; So He shall be a priest on His throne, And the counsel of peace shall be between them both." '</a:t>
            </a:r>
          </a:p>
          <a:p>
            <a:r>
              <a:rPr lang="en-US" b="1" dirty="0"/>
              <a:t>Acts 7:45-48  </a:t>
            </a:r>
            <a:r>
              <a:rPr lang="en-US" dirty="0"/>
              <a:t>which our fathers, having received it in turn, also brought with Joshua into the land possessed by the Gentiles, whom God drove out before the face of our fathers until the days of David,  46  who found favor before God and asked to find a dwelling for the God of Jacob.  47  But Solomon built Him a house.  48  "However, the Most High does not dwell in temples made with hands, as the prophet says:</a:t>
            </a:r>
          </a:p>
          <a:p>
            <a:r>
              <a:rPr lang="en-US" b="1" dirty="0"/>
              <a:t>1 Corinthians 6:19  </a:t>
            </a:r>
            <a:r>
              <a:rPr lang="en-US" dirty="0"/>
              <a:t>Or do you not know that your body is the temple of the Holy Spirit who is in you, whom you have from God, and you are not your own?</a:t>
            </a:r>
          </a:p>
          <a:p>
            <a:r>
              <a:rPr lang="en-US" b="1" dirty="0"/>
              <a:t>Ephesians 2:19-21  </a:t>
            </a:r>
            <a:r>
              <a:rPr lang="en-US" dirty="0"/>
              <a:t>Now,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a:t>
            </a:r>
          </a:p>
          <a:p>
            <a:r>
              <a:rPr lang="en-US" b="1" dirty="0"/>
              <a:t>1 Peter 2:5  </a:t>
            </a:r>
            <a:r>
              <a:rPr lang="en-US" dirty="0"/>
              <a:t>you also, as living stones, are being built up a spiritual house, a holy priesthood, to offer up spiritual sacrifices acceptable to God through Jesus Christ.</a:t>
            </a:r>
          </a:p>
        </p:txBody>
      </p:sp>
      <p:sp>
        <p:nvSpPr>
          <p:cNvPr id="4" name="Slide Number Placeholder 3"/>
          <p:cNvSpPr>
            <a:spLocks noGrp="1"/>
          </p:cNvSpPr>
          <p:nvPr>
            <p:ph type="sldNum" sz="quarter" idx="10"/>
          </p:nvPr>
        </p:nvSpPr>
        <p:spPr/>
        <p:txBody>
          <a:bodyPr/>
          <a:lstStyle/>
          <a:p>
            <a:fld id="{BBDA28DF-3582-4D6A-8A26-4C3AEF75D74D}" type="slidenum">
              <a:rPr lang="en-US" smtClean="0"/>
              <a:t>9</a:t>
            </a:fld>
            <a:endParaRPr lang="en-US"/>
          </a:p>
        </p:txBody>
      </p:sp>
    </p:spTree>
    <p:extLst>
      <p:ext uri="{BB962C8B-B14F-4D97-AF65-F5344CB8AC3E}">
        <p14:creationId xmlns:p14="http://schemas.microsoft.com/office/powerpoint/2010/main" val="39092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9184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689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1729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72551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47A2F-9664-43F8-8E84-1DEB236BA2B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26569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47A2F-9664-43F8-8E84-1DEB236BA2BD}"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89818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47A2F-9664-43F8-8E84-1DEB236BA2BD}"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6231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47A2F-9664-43F8-8E84-1DEB236BA2BD}"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5033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47A2F-9664-43F8-8E84-1DEB236BA2BD}"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194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47A2F-9664-43F8-8E84-1DEB236BA2BD}"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6225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47A2F-9664-43F8-8E84-1DEB236BA2BD}"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6161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47A2F-9664-43F8-8E84-1DEB236BA2BD}" type="datetimeFigureOut">
              <a:rPr lang="en-US" smtClean="0"/>
              <a:t>10/8/2023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A1537-4042-4A9B-AB40-E58D6107A3E6}" type="slidenum">
              <a:rPr lang="en-US" smtClean="0"/>
              <a:t>‹#›</a:t>
            </a:fld>
            <a:endParaRPr lang="en-US"/>
          </a:p>
        </p:txBody>
      </p:sp>
    </p:spTree>
    <p:extLst>
      <p:ext uri="{BB962C8B-B14F-4D97-AF65-F5344CB8AC3E}">
        <p14:creationId xmlns:p14="http://schemas.microsoft.com/office/powerpoint/2010/main" val="366624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21FBA-8FFA-EFD7-FF2B-934AB405DFF8}"/>
              </a:ext>
            </a:extLst>
          </p:cNvPr>
          <p:cNvPicPr>
            <a:picLocks noChangeAspect="1"/>
          </p:cNvPicPr>
          <p:nvPr/>
        </p:nvPicPr>
        <p:blipFill rotWithShape="1">
          <a:blip r:embed="rId3"/>
          <a:srcRect b="25000"/>
          <a:stretch/>
        </p:blipFill>
        <p:spPr>
          <a:xfrm>
            <a:off x="20" y="-2895"/>
            <a:ext cx="9143980" cy="6857990"/>
          </a:xfrm>
          <a:prstGeom prst="rect">
            <a:avLst/>
          </a:prstGeom>
          <a:solidFill>
            <a:srgbClr val="FFFFFF"/>
          </a:solidFill>
          <a:scene3d>
            <a:camera prst="orthographicFront"/>
            <a:lightRig rig="threePt" dir="t">
              <a:rot lat="0" lon="0" rev="2700000"/>
            </a:lightRig>
          </a:scene3d>
          <a:sp3d>
            <a:bevelT h="38100"/>
            <a:contourClr>
              <a:srgbClr val="C0C0C0"/>
            </a:contourClr>
          </a:sp3d>
        </p:spPr>
      </p:pic>
      <p:sp>
        <p:nvSpPr>
          <p:cNvPr id="23"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82A86D-A26C-FFB2-3A26-D44C42D1A4E5}"/>
              </a:ext>
            </a:extLst>
          </p:cNvPr>
          <p:cNvSpPr>
            <a:spLocks noGrp="1"/>
          </p:cNvSpPr>
          <p:nvPr>
            <p:ph type="ctrTitle"/>
          </p:nvPr>
        </p:nvSpPr>
        <p:spPr>
          <a:xfrm>
            <a:off x="1427711" y="4454159"/>
            <a:ext cx="6288577" cy="1504084"/>
          </a:xfrm>
          <a:solidFill>
            <a:srgbClr val="F1D283"/>
          </a:solidFill>
        </p:spPr>
        <p:txBody>
          <a:bodyPr anchor="t">
            <a:normAutofit/>
          </a:bodyPr>
          <a:lstStyle/>
          <a:p>
            <a:br>
              <a:rPr lang="en-US" sz="1050" dirty="0">
                <a:latin typeface="Aharoni" panose="02010803020104030203" pitchFamily="2" charset="-79"/>
                <a:cs typeface="Aharoni" panose="02010803020104030203" pitchFamily="2" charset="-79"/>
              </a:rPr>
            </a:br>
            <a:r>
              <a:rPr lang="en-US" sz="4900" dirty="0">
                <a:latin typeface="Aharoni" panose="02010803020104030203" pitchFamily="2" charset="-79"/>
                <a:cs typeface="Aharoni" panose="02010803020104030203" pitchFamily="2" charset="-79"/>
              </a:rPr>
              <a:t>United Kingdom</a:t>
            </a:r>
            <a:endParaRPr lang="en-US" sz="3500" dirty="0"/>
          </a:p>
        </p:txBody>
      </p:sp>
      <p:sp>
        <p:nvSpPr>
          <p:cNvPr id="25"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FA54FAA2-A25C-9B32-C52B-50E79A0DD269}"/>
              </a:ext>
            </a:extLst>
          </p:cNvPr>
          <p:cNvSpPr>
            <a:spLocks noGrp="1"/>
          </p:cNvSpPr>
          <p:nvPr>
            <p:ph type="subTitle" idx="1"/>
          </p:nvPr>
        </p:nvSpPr>
        <p:spPr>
          <a:xfrm>
            <a:off x="1246117" y="5322479"/>
            <a:ext cx="6651764" cy="1332634"/>
          </a:xfrm>
          <a:solidFill>
            <a:schemeClr val="accent2"/>
          </a:solidFill>
        </p:spPr>
        <p:txBody>
          <a:bodyPr anchor="ctr">
            <a:normAutofit/>
          </a:bodyPr>
          <a:lstStyle/>
          <a:p>
            <a:pPr>
              <a:spcBef>
                <a:spcPts val="0"/>
              </a:spcBef>
              <a:spcAft>
                <a:spcPts val="600"/>
              </a:spcAft>
            </a:pPr>
            <a:r>
              <a:rPr lang="en-US" sz="3600" b="1" dirty="0">
                <a:solidFill>
                  <a:schemeClr val="bg1"/>
                </a:solidFill>
              </a:rPr>
              <a:t>Quarter 4: Lesson 17</a:t>
            </a:r>
          </a:p>
          <a:p>
            <a:pPr>
              <a:spcBef>
                <a:spcPts val="0"/>
              </a:spcBef>
              <a:spcAft>
                <a:spcPts val="600"/>
              </a:spcAft>
            </a:pPr>
            <a:r>
              <a:rPr lang="en-US" sz="2800" b="1" cap="small" dirty="0">
                <a:solidFill>
                  <a:schemeClr val="bg1"/>
                </a:solidFill>
              </a:rPr>
              <a:t>Plans for a Temple (2 Sam. 7; 1 Chron. 17)</a:t>
            </a:r>
            <a:endParaRPr lang="en-US" sz="3200" b="1" cap="small" dirty="0">
              <a:solidFill>
                <a:schemeClr val="bg1"/>
              </a:solidFill>
            </a:endParaRPr>
          </a:p>
        </p:txBody>
      </p:sp>
    </p:spTree>
    <p:extLst>
      <p:ext uri="{BB962C8B-B14F-4D97-AF65-F5344CB8AC3E}">
        <p14:creationId xmlns:p14="http://schemas.microsoft.com/office/powerpoint/2010/main" val="31986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2"/>
            <a:ext cx="8925635" cy="1233617"/>
          </a:xfrm>
        </p:spPr>
        <p:txBody>
          <a:bodyPr>
            <a:normAutofit/>
          </a:bodyPr>
          <a:lstStyle/>
          <a:p>
            <a:pPr algn="ctr"/>
            <a:r>
              <a:rPr lang="en-US" altLang="en-US" b="1" dirty="0">
                <a:latin typeface="+mn-lt"/>
              </a:rPr>
              <a:t>The Throne on which Christ Reigns</a:t>
            </a:r>
            <a:endParaRPr lang="en-US" sz="4000" dirty="0">
              <a:latin typeface="+mn-lt"/>
            </a:endParaRPr>
          </a:p>
        </p:txBody>
      </p:sp>
      <p:sp>
        <p:nvSpPr>
          <p:cNvPr id="65538" name="Rectangle 2"/>
          <p:cNvSpPr>
            <a:spLocks noGrp="1" noChangeArrowheads="1"/>
          </p:cNvSpPr>
          <p:nvPr>
            <p:ph idx="1"/>
          </p:nvPr>
        </p:nvSpPr>
        <p:spPr>
          <a:xfrm>
            <a:off x="313900" y="1343889"/>
            <a:ext cx="8570794" cy="5288923"/>
          </a:xfrm>
        </p:spPr>
        <p:txBody>
          <a:bodyPr>
            <a:noAutofit/>
          </a:bodyPr>
          <a:lstStyle/>
          <a:p>
            <a:pPr marL="395288" indent="-285750">
              <a:lnSpc>
                <a:spcPct val="85000"/>
              </a:lnSpc>
              <a:spcBef>
                <a:spcPts val="300"/>
              </a:spcBef>
            </a:pPr>
            <a:r>
              <a:rPr lang="en-US" altLang="en-US" sz="3200" b="1" dirty="0">
                <a:solidFill>
                  <a:prstClr val="black"/>
                </a:solidFill>
              </a:rPr>
              <a:t>The angel announces to Mary that her son, </a:t>
            </a:r>
            <a:r>
              <a:rPr lang="en-US" altLang="en-US" sz="3200" i="1" dirty="0">
                <a:solidFill>
                  <a:srgbClr val="800000"/>
                </a:solidFill>
                <a:effectLst>
                  <a:outerShdw blurRad="38100" dist="38100" dir="2700000" algn="tl">
                    <a:srgbClr val="000000">
                      <a:alpha val="43137"/>
                    </a:srgbClr>
                  </a:outerShdw>
                </a:effectLst>
              </a:rPr>
              <a:t>“will be called </a:t>
            </a:r>
            <a:r>
              <a:rPr lang="en-US" altLang="en-US" sz="3200" b="1" i="1" dirty="0">
                <a:solidFill>
                  <a:srgbClr val="800000"/>
                </a:solidFill>
                <a:effectLst>
                  <a:outerShdw blurRad="38100" dist="38100" dir="2700000" algn="tl">
                    <a:srgbClr val="000000">
                      <a:alpha val="43137"/>
                    </a:srgbClr>
                  </a:outerShdw>
                </a:effectLst>
              </a:rPr>
              <a:t>the Son of the Highest</a:t>
            </a:r>
            <a:r>
              <a:rPr lang="en-US" altLang="en-US" sz="3200" i="1" dirty="0">
                <a:solidFill>
                  <a:srgbClr val="800000"/>
                </a:solidFill>
                <a:effectLst>
                  <a:outerShdw blurRad="38100" dist="38100" dir="2700000" algn="tl">
                    <a:srgbClr val="000000">
                      <a:alpha val="43137"/>
                    </a:srgbClr>
                  </a:outerShdw>
                </a:effectLst>
              </a:rPr>
              <a:t>; and the Lord God will give Him the </a:t>
            </a:r>
            <a:r>
              <a:rPr lang="en-US" altLang="en-US" sz="3200" b="1" i="1" dirty="0">
                <a:solidFill>
                  <a:srgbClr val="800000"/>
                </a:solidFill>
                <a:effectLst>
                  <a:outerShdw blurRad="38100" dist="38100" dir="2700000" algn="tl">
                    <a:srgbClr val="000000">
                      <a:alpha val="43137"/>
                    </a:srgbClr>
                  </a:outerShdw>
                </a:effectLst>
              </a:rPr>
              <a:t>throne of His father David.   </a:t>
            </a:r>
            <a:r>
              <a:rPr lang="en-US" altLang="en-US" sz="3200" i="1" dirty="0">
                <a:solidFill>
                  <a:srgbClr val="800000"/>
                </a:solidFill>
                <a:effectLst>
                  <a:outerShdw blurRad="38100" dist="38100" dir="2700000" algn="tl">
                    <a:srgbClr val="000000">
                      <a:alpha val="43137"/>
                    </a:srgbClr>
                  </a:outerShdw>
                </a:effectLst>
              </a:rPr>
              <a:t>And He will </a:t>
            </a:r>
            <a:r>
              <a:rPr lang="en-US" altLang="en-US" sz="3200" b="1" i="1" dirty="0">
                <a:solidFill>
                  <a:srgbClr val="800000"/>
                </a:solidFill>
                <a:effectLst>
                  <a:outerShdw blurRad="38100" dist="38100" dir="2700000" algn="tl">
                    <a:srgbClr val="000000">
                      <a:alpha val="43137"/>
                    </a:srgbClr>
                  </a:outerShdw>
                </a:effectLst>
              </a:rPr>
              <a:t>reign</a:t>
            </a:r>
            <a:r>
              <a:rPr lang="en-US" altLang="en-US" sz="3200" i="1" dirty="0">
                <a:solidFill>
                  <a:srgbClr val="800000"/>
                </a:solidFill>
                <a:effectLst>
                  <a:outerShdw blurRad="38100" dist="38100" dir="2700000" algn="tl">
                    <a:srgbClr val="000000">
                      <a:alpha val="43137"/>
                    </a:srgbClr>
                  </a:outerShdw>
                </a:effectLst>
              </a:rPr>
              <a:t> over the house of Jacob </a:t>
            </a:r>
            <a:r>
              <a:rPr lang="en-US" altLang="en-US" sz="3200" b="1" i="1" dirty="0">
                <a:solidFill>
                  <a:srgbClr val="800000"/>
                </a:solidFill>
                <a:effectLst>
                  <a:outerShdw blurRad="38100" dist="38100" dir="2700000" algn="tl">
                    <a:srgbClr val="000000">
                      <a:alpha val="43137"/>
                    </a:srgbClr>
                  </a:outerShdw>
                </a:effectLst>
              </a:rPr>
              <a:t>forever</a:t>
            </a:r>
            <a:r>
              <a:rPr lang="en-US" altLang="en-US" sz="3200" i="1" dirty="0">
                <a:solidFill>
                  <a:srgbClr val="800000"/>
                </a:solidFill>
                <a:effectLst>
                  <a:outerShdw blurRad="38100" dist="38100" dir="2700000" algn="tl">
                    <a:srgbClr val="000000">
                      <a:alpha val="43137"/>
                    </a:srgbClr>
                  </a:outerShdw>
                </a:effectLst>
              </a:rPr>
              <a:t>, and of His kingdom there will be </a:t>
            </a:r>
            <a:r>
              <a:rPr lang="en-US" altLang="en-US" sz="3200" b="1" i="1" dirty="0">
                <a:solidFill>
                  <a:srgbClr val="800000"/>
                </a:solidFill>
                <a:effectLst>
                  <a:outerShdw blurRad="38100" dist="38100" dir="2700000" algn="tl">
                    <a:srgbClr val="000000">
                      <a:alpha val="43137"/>
                    </a:srgbClr>
                  </a:outerShdw>
                </a:effectLst>
              </a:rPr>
              <a:t>no end” </a:t>
            </a:r>
            <a:r>
              <a:rPr lang="en-US" altLang="en-US" sz="3200" b="1" dirty="0"/>
              <a:t>(Luke 1:31-33).</a:t>
            </a:r>
          </a:p>
          <a:p>
            <a:pPr marL="395288" indent="-285750">
              <a:lnSpc>
                <a:spcPct val="85000"/>
              </a:lnSpc>
              <a:spcBef>
                <a:spcPts val="300"/>
              </a:spcBef>
            </a:pPr>
            <a:r>
              <a:rPr lang="en-US" altLang="en-US" sz="3200" b="1" dirty="0">
                <a:solidFill>
                  <a:prstClr val="black"/>
                </a:solidFill>
              </a:rPr>
              <a:t>David, </a:t>
            </a:r>
            <a:r>
              <a:rPr lang="en-US" altLang="en-US" sz="3200" i="1" dirty="0">
                <a:solidFill>
                  <a:srgbClr val="800000"/>
                </a:solidFill>
                <a:effectLst>
                  <a:outerShdw blurRad="38100" dist="38100" dir="2700000" algn="tl">
                    <a:srgbClr val="000000">
                      <a:alpha val="43137"/>
                    </a:srgbClr>
                  </a:outerShdw>
                </a:effectLst>
              </a:rPr>
              <a:t>“knowing that </a:t>
            </a:r>
            <a:r>
              <a:rPr lang="en-US" altLang="en-US" sz="3200" b="1" i="1" dirty="0">
                <a:solidFill>
                  <a:srgbClr val="800000"/>
                </a:solidFill>
                <a:effectLst>
                  <a:outerShdw blurRad="38100" dist="38100" dir="2700000" algn="tl">
                    <a:srgbClr val="000000">
                      <a:alpha val="43137"/>
                    </a:srgbClr>
                  </a:outerShdw>
                </a:effectLst>
              </a:rPr>
              <a:t>God had sworn </a:t>
            </a:r>
            <a:r>
              <a:rPr lang="en-US" altLang="en-US" sz="3200" i="1" dirty="0">
                <a:solidFill>
                  <a:srgbClr val="800000"/>
                </a:solidFill>
                <a:effectLst>
                  <a:outerShdw blurRad="38100" dist="38100" dir="2700000" algn="tl">
                    <a:srgbClr val="000000">
                      <a:alpha val="43137"/>
                    </a:srgbClr>
                  </a:outerShdw>
                </a:effectLst>
              </a:rPr>
              <a:t>with an oath to him that of the </a:t>
            </a:r>
            <a:r>
              <a:rPr lang="en-US" altLang="en-US" sz="3200" b="1" i="1" dirty="0">
                <a:solidFill>
                  <a:srgbClr val="800000"/>
                </a:solidFill>
                <a:effectLst>
                  <a:outerShdw blurRad="38100" dist="38100" dir="2700000" algn="tl">
                    <a:srgbClr val="000000">
                      <a:alpha val="43137"/>
                    </a:srgbClr>
                  </a:outerShdw>
                </a:effectLst>
              </a:rPr>
              <a:t>fruit of his body</a:t>
            </a:r>
            <a:r>
              <a:rPr lang="en-US" altLang="en-US" sz="3200" i="1" dirty="0">
                <a:solidFill>
                  <a:srgbClr val="800000"/>
                </a:solidFill>
                <a:effectLst>
                  <a:outerShdw blurRad="38100" dist="38100" dir="2700000" algn="tl">
                    <a:srgbClr val="000000">
                      <a:alpha val="43137"/>
                    </a:srgbClr>
                  </a:outerShdw>
                </a:effectLst>
              </a:rPr>
              <a:t>, </a:t>
            </a:r>
            <a:r>
              <a:rPr lang="en-US" altLang="en-US" sz="3200" b="1" i="1" dirty="0">
                <a:solidFill>
                  <a:srgbClr val="800000"/>
                </a:solidFill>
                <a:effectLst>
                  <a:outerShdw blurRad="38100" dist="38100" dir="2700000" algn="tl">
                    <a:srgbClr val="000000">
                      <a:alpha val="43137"/>
                    </a:srgbClr>
                  </a:outerShdw>
                </a:effectLst>
              </a:rPr>
              <a:t>according to the flesh</a:t>
            </a:r>
            <a:r>
              <a:rPr lang="en-US" altLang="en-US" sz="3200" i="1" dirty="0">
                <a:solidFill>
                  <a:srgbClr val="800000"/>
                </a:solidFill>
                <a:effectLst>
                  <a:outerShdw blurRad="38100" dist="38100" dir="2700000" algn="tl">
                    <a:srgbClr val="000000">
                      <a:alpha val="43137"/>
                    </a:srgbClr>
                  </a:outerShdw>
                </a:effectLst>
              </a:rPr>
              <a:t>, </a:t>
            </a:r>
            <a:r>
              <a:rPr lang="en-US" altLang="en-US" sz="3200" b="1" i="1" dirty="0">
                <a:solidFill>
                  <a:srgbClr val="800000"/>
                </a:solidFill>
                <a:effectLst>
                  <a:outerShdw blurRad="38100" dist="38100" dir="2700000" algn="tl">
                    <a:srgbClr val="000000">
                      <a:alpha val="43137"/>
                    </a:srgbClr>
                  </a:outerShdw>
                </a:effectLst>
              </a:rPr>
              <a:t>He would raise up the Christ to sit on his throne</a:t>
            </a:r>
            <a:r>
              <a:rPr lang="en-US" altLang="en-US" sz="3200" i="1" dirty="0">
                <a:solidFill>
                  <a:srgbClr val="800000"/>
                </a:solidFill>
                <a:effectLst>
                  <a:outerShdw blurRad="38100" dist="38100" dir="2700000" algn="tl">
                    <a:srgbClr val="000000">
                      <a:alpha val="43137"/>
                    </a:srgbClr>
                  </a:outerShdw>
                </a:effectLst>
              </a:rPr>
              <a:t>, he, foreseeing this, spoke concerning the resurrection of the Christ…” </a:t>
            </a:r>
            <a:r>
              <a:rPr lang="en-US" altLang="en-US" sz="3200" b="1" dirty="0">
                <a:solidFill>
                  <a:prstClr val="black"/>
                </a:solidFill>
              </a:rPr>
              <a:t>(Acts 2:29-30; cf. Ps. 16).</a:t>
            </a:r>
            <a:endParaRPr lang="en-US" altLang="en-US" sz="3200" i="1" dirty="0">
              <a:solidFill>
                <a:srgbClr val="800000"/>
              </a:solidFill>
              <a:effectLst>
                <a:outerShdw blurRad="38100" dist="38100" dir="2700000" algn="tl">
                  <a:srgbClr val="000000">
                    <a:alpha val="43137"/>
                  </a:srgbClr>
                </a:outerShdw>
              </a:effectLst>
            </a:endParaRPr>
          </a:p>
          <a:p>
            <a:pPr marL="395288" indent="-285750">
              <a:lnSpc>
                <a:spcPct val="85000"/>
              </a:lnSpc>
              <a:spcBef>
                <a:spcPts val="300"/>
              </a:spcBef>
            </a:pPr>
            <a:endParaRPr lang="en-US" altLang="en-US" sz="3200" b="1" dirty="0">
              <a:solidFill>
                <a:prstClr val="black"/>
              </a:solidFill>
            </a:endParaRPr>
          </a:p>
        </p:txBody>
      </p:sp>
    </p:spTree>
    <p:extLst>
      <p:ext uri="{BB962C8B-B14F-4D97-AF65-F5344CB8AC3E}">
        <p14:creationId xmlns:p14="http://schemas.microsoft.com/office/powerpoint/2010/main" val="239107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2"/>
            <a:ext cx="8925635" cy="1233617"/>
          </a:xfrm>
        </p:spPr>
        <p:txBody>
          <a:bodyPr>
            <a:normAutofit fontScale="90000"/>
          </a:bodyPr>
          <a:lstStyle/>
          <a:p>
            <a:pPr algn="ctr"/>
            <a:r>
              <a:rPr lang="en-US" altLang="en-US" b="1" dirty="0">
                <a:latin typeface="+mn-lt"/>
              </a:rPr>
              <a:t>David’s Gratitude</a:t>
            </a:r>
            <a:br>
              <a:rPr lang="en-US" altLang="en-US" b="1" dirty="0">
                <a:latin typeface="+mn-lt"/>
              </a:rPr>
            </a:br>
            <a:r>
              <a:rPr lang="en-US" altLang="en-US" b="1" dirty="0">
                <a:latin typeface="+mn-lt"/>
              </a:rPr>
              <a:t>2 Samuel 7:18-29</a:t>
            </a:r>
            <a:endParaRPr lang="en-US" sz="4000" dirty="0">
              <a:latin typeface="+mn-lt"/>
            </a:endParaRPr>
          </a:p>
        </p:txBody>
      </p:sp>
      <p:sp>
        <p:nvSpPr>
          <p:cNvPr id="65538" name="Rectangle 2"/>
          <p:cNvSpPr>
            <a:spLocks noGrp="1" noChangeArrowheads="1"/>
          </p:cNvSpPr>
          <p:nvPr>
            <p:ph idx="1"/>
          </p:nvPr>
        </p:nvSpPr>
        <p:spPr>
          <a:xfrm>
            <a:off x="313899" y="1343889"/>
            <a:ext cx="8734565" cy="5288923"/>
          </a:xfrm>
        </p:spPr>
        <p:txBody>
          <a:bodyPr>
            <a:noAutofit/>
          </a:bodyPr>
          <a:lstStyle/>
          <a:p>
            <a:pPr marL="395288" indent="-285750">
              <a:lnSpc>
                <a:spcPct val="85000"/>
              </a:lnSpc>
              <a:spcBef>
                <a:spcPts val="300"/>
              </a:spcBef>
            </a:pPr>
            <a:r>
              <a:rPr lang="en-US" altLang="en-US" sz="3200" b="1" dirty="0">
                <a:solidFill>
                  <a:prstClr val="black"/>
                </a:solidFill>
              </a:rPr>
              <a:t>David sits before the Lord to pray (7:18), and he acknowledges his own insignificance.</a:t>
            </a:r>
          </a:p>
          <a:p>
            <a:pPr marL="395288" indent="-285750">
              <a:lnSpc>
                <a:spcPct val="85000"/>
              </a:lnSpc>
              <a:spcBef>
                <a:spcPts val="300"/>
              </a:spcBef>
            </a:pPr>
            <a:r>
              <a:rPr lang="en-US" altLang="en-US" sz="3200" b="1" dirty="0">
                <a:solidFill>
                  <a:prstClr val="black"/>
                </a:solidFill>
              </a:rPr>
              <a:t>He perceives that God’s promise relates to his house </a:t>
            </a:r>
            <a:r>
              <a:rPr lang="en-US" altLang="en-US" sz="3200" i="1" dirty="0">
                <a:solidFill>
                  <a:srgbClr val="800000"/>
                </a:solidFill>
                <a:effectLst>
                  <a:outerShdw blurRad="38100" dist="38100" dir="2700000" algn="tl">
                    <a:srgbClr val="000000">
                      <a:alpha val="43137"/>
                    </a:srgbClr>
                  </a:outerShdw>
                </a:effectLst>
              </a:rPr>
              <a:t>“for a great while to come” </a:t>
            </a:r>
            <a:r>
              <a:rPr lang="en-US" altLang="en-US" sz="3200" b="1" dirty="0">
                <a:solidFill>
                  <a:prstClr val="black"/>
                </a:solidFill>
              </a:rPr>
              <a:t>(7:19).</a:t>
            </a:r>
          </a:p>
          <a:p>
            <a:pPr marL="395288" indent="-285750">
              <a:lnSpc>
                <a:spcPct val="85000"/>
              </a:lnSpc>
              <a:spcBef>
                <a:spcPts val="300"/>
              </a:spcBef>
            </a:pPr>
            <a:r>
              <a:rPr lang="en-US" altLang="en-US" sz="3200" b="1" dirty="0">
                <a:solidFill>
                  <a:prstClr val="black"/>
                </a:solidFill>
              </a:rPr>
              <a:t>He acknowledges God’s faithfulness, goodness, and unparalleled greatness (7:21-22).</a:t>
            </a:r>
          </a:p>
          <a:p>
            <a:pPr marL="395288" indent="-285750">
              <a:lnSpc>
                <a:spcPct val="85000"/>
              </a:lnSpc>
              <a:spcBef>
                <a:spcPts val="300"/>
              </a:spcBef>
            </a:pPr>
            <a:r>
              <a:rPr lang="en-US" altLang="en-US" sz="3200" b="1" dirty="0">
                <a:solidFill>
                  <a:prstClr val="black"/>
                </a:solidFill>
              </a:rPr>
              <a:t>God had made Israel His own people, redeemed them, and become their God (7:23-24).</a:t>
            </a:r>
          </a:p>
          <a:p>
            <a:pPr marL="395288" indent="-285750">
              <a:lnSpc>
                <a:spcPct val="85000"/>
              </a:lnSpc>
              <a:spcBef>
                <a:spcPts val="300"/>
              </a:spcBef>
            </a:pPr>
            <a:r>
              <a:rPr lang="en-US" altLang="en-US" sz="3200" b="1" dirty="0">
                <a:solidFill>
                  <a:prstClr val="black"/>
                </a:solidFill>
              </a:rPr>
              <a:t>David prays that God will magnify His own name by doing just as He promised for His servant David and his house (7:25-29).</a:t>
            </a:r>
            <a:br>
              <a:rPr lang="en-US" altLang="en-US" sz="3200" b="1" dirty="0">
                <a:solidFill>
                  <a:prstClr val="black"/>
                </a:solidFill>
              </a:rPr>
            </a:br>
            <a:endParaRPr lang="en-US" altLang="en-US" sz="3200" b="1" dirty="0">
              <a:solidFill>
                <a:prstClr val="black"/>
              </a:solidFill>
            </a:endParaRPr>
          </a:p>
        </p:txBody>
      </p:sp>
    </p:spTree>
    <p:extLst>
      <p:ext uri="{BB962C8B-B14F-4D97-AF65-F5344CB8AC3E}">
        <p14:creationId xmlns:p14="http://schemas.microsoft.com/office/powerpoint/2010/main" val="88878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538">
                                            <p:txEl>
                                              <p:pRg st="4" end="4"/>
                                            </p:txEl>
                                          </p:spTgt>
                                        </p:tgtEl>
                                        <p:attrNameLst>
                                          <p:attrName>style.visibility</p:attrName>
                                        </p:attrNameLst>
                                      </p:cBhvr>
                                      <p:to>
                                        <p:strVal val="visible"/>
                                      </p:to>
                                    </p:set>
                                    <p:animEffect transition="in" filter="fade">
                                      <p:cBhvr>
                                        <p:cTn id="35" dur="1000"/>
                                        <p:tgtEl>
                                          <p:spTgt spid="65538">
                                            <p:txEl>
                                              <p:pRg st="4" end="4"/>
                                            </p:txEl>
                                          </p:spTgt>
                                        </p:tgtEl>
                                      </p:cBhvr>
                                    </p:animEffect>
                                    <p:anim calcmode="lin" valueType="num">
                                      <p:cBhvr>
                                        <p:cTn id="36"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1587-EAB7-9F09-0F02-233AD9743688}"/>
              </a:ext>
            </a:extLst>
          </p:cNvPr>
          <p:cNvSpPr>
            <a:spLocks noGrp="1"/>
          </p:cNvSpPr>
          <p:nvPr>
            <p:ph type="title"/>
          </p:nvPr>
        </p:nvSpPr>
        <p:spPr/>
        <p:txBody>
          <a:bodyPr>
            <a:normAutofit/>
          </a:bodyPr>
          <a:lstStyle/>
          <a:p>
            <a:r>
              <a:rPr lang="en-US" sz="4000" b="1" dirty="0">
                <a:latin typeface="+mn-lt"/>
              </a:rPr>
              <a:t>Echoes of the Davidic Covenant       </a:t>
            </a:r>
            <a:r>
              <a:rPr lang="en-US" sz="4000" b="1" i="1" dirty="0">
                <a:solidFill>
                  <a:srgbClr val="800000"/>
                </a:solidFill>
                <a:latin typeface="+mn-lt"/>
              </a:rPr>
              <a:t>in the Psalms</a:t>
            </a:r>
          </a:p>
        </p:txBody>
      </p:sp>
      <p:sp>
        <p:nvSpPr>
          <p:cNvPr id="3" name="Content Placeholder 2">
            <a:extLst>
              <a:ext uri="{FF2B5EF4-FFF2-40B4-BE49-F238E27FC236}">
                <a16:creationId xmlns:a16="http://schemas.microsoft.com/office/drawing/2014/main" id="{ECDEEC9B-0C97-6C90-9EA5-EFBF43AB657C}"/>
              </a:ext>
            </a:extLst>
          </p:cNvPr>
          <p:cNvSpPr>
            <a:spLocks noGrp="1"/>
          </p:cNvSpPr>
          <p:nvPr>
            <p:ph idx="1"/>
          </p:nvPr>
        </p:nvSpPr>
        <p:spPr>
          <a:xfrm>
            <a:off x="628650" y="1690690"/>
            <a:ext cx="7886700" cy="4983066"/>
          </a:xfrm>
        </p:spPr>
        <p:txBody>
          <a:bodyPr>
            <a:normAutofit fontScale="92500" lnSpcReduction="10000"/>
          </a:bodyPr>
          <a:lstStyle/>
          <a:p>
            <a:r>
              <a:rPr lang="en-US" sz="3500" b="1" dirty="0"/>
              <a:t>Psalm 89:1-4, 19-21, 29-29, 34-37</a:t>
            </a:r>
          </a:p>
          <a:p>
            <a:pPr lvl="1"/>
            <a:r>
              <a:rPr lang="en-US" sz="3000" dirty="0"/>
              <a:t>A Psalm of Ethan the </a:t>
            </a:r>
            <a:r>
              <a:rPr lang="en-US" sz="3000" dirty="0" err="1"/>
              <a:t>Ezrahite</a:t>
            </a:r>
            <a:r>
              <a:rPr lang="en-US" sz="3000" dirty="0"/>
              <a:t>.</a:t>
            </a:r>
          </a:p>
          <a:p>
            <a:r>
              <a:rPr lang="en-US" sz="3500" b="1" dirty="0"/>
              <a:t>Psalm 132:1-5, 10-12, 13-18 </a:t>
            </a:r>
          </a:p>
          <a:p>
            <a:pPr lvl="1"/>
            <a:r>
              <a:rPr lang="en-US" sz="3000" dirty="0"/>
              <a:t>Referred to by Peter in Acts 2:30; ascribed to David.</a:t>
            </a:r>
          </a:p>
          <a:p>
            <a:r>
              <a:rPr lang="en-US" sz="3500" b="1" dirty="0"/>
              <a:t>Psalm 16:8-10</a:t>
            </a:r>
          </a:p>
          <a:p>
            <a:pPr lvl="1"/>
            <a:r>
              <a:rPr lang="en-US" sz="3000" dirty="0"/>
              <a:t>Quoted by Peter in Acts 2 and applied to Christ.</a:t>
            </a:r>
          </a:p>
          <a:p>
            <a:r>
              <a:rPr lang="en-US" sz="3500" b="1" dirty="0"/>
              <a:t>Psalm 110:1</a:t>
            </a:r>
          </a:p>
          <a:p>
            <a:pPr lvl="1"/>
            <a:r>
              <a:rPr lang="en-US" sz="3000" dirty="0"/>
              <a:t>Of this passage Jesus rhetorically asks the Pharisee, </a:t>
            </a:r>
            <a:r>
              <a:rPr lang="en-US" sz="3000" i="1" dirty="0">
                <a:solidFill>
                  <a:srgbClr val="800000"/>
                </a:solidFill>
                <a:effectLst>
                  <a:outerShdw blurRad="38100" dist="38100" dir="2700000" algn="tl">
                    <a:srgbClr val="000000">
                      <a:alpha val="43137"/>
                    </a:srgbClr>
                  </a:outerShdw>
                </a:effectLst>
              </a:rPr>
              <a:t>“If David then calls Him 'LORD,' how is He his Son?”</a:t>
            </a:r>
          </a:p>
          <a:p>
            <a:pPr lvl="1"/>
            <a:endParaRPr lang="en-US" dirty="0"/>
          </a:p>
        </p:txBody>
      </p:sp>
    </p:spTree>
    <p:extLst>
      <p:ext uri="{BB962C8B-B14F-4D97-AF65-F5344CB8AC3E}">
        <p14:creationId xmlns:p14="http://schemas.microsoft.com/office/powerpoint/2010/main" val="5080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a:xfrm>
            <a:off x="637835" y="364367"/>
            <a:ext cx="7886700" cy="749690"/>
          </a:xfrm>
        </p:spPr>
        <p:txBody>
          <a:bodyPr>
            <a:normAutofit/>
          </a:bodyPr>
          <a:lstStyle/>
          <a:p>
            <a:pPr algn="ctr">
              <a:spcBef>
                <a:spcPct val="50000"/>
              </a:spcBef>
            </a:pPr>
            <a:r>
              <a:rPr lang="en-US" altLang="en-US" dirty="0">
                <a:latin typeface="Aharoni" panose="02010803020104030203" pitchFamily="2" charset="-79"/>
                <a:cs typeface="Aharoni" panose="02010803020104030203" pitchFamily="2" charset="-79"/>
              </a:rPr>
              <a:t>Applications for Today</a:t>
            </a:r>
            <a:endParaRPr lang="en-US" dirty="0">
              <a:latin typeface="Aharoni" panose="02010803020104030203" pitchFamily="2" charset="-79"/>
              <a:cs typeface="Aharoni" panose="02010803020104030203" pitchFamily="2" charset="-79"/>
            </a:endParaRPr>
          </a:p>
        </p:txBody>
      </p:sp>
      <p:sp>
        <p:nvSpPr>
          <p:cNvPr id="16386" name="Rectangle 2"/>
          <p:cNvSpPr>
            <a:spLocks noGrp="1" noChangeArrowheads="1"/>
          </p:cNvSpPr>
          <p:nvPr>
            <p:ph idx="1"/>
          </p:nvPr>
        </p:nvSpPr>
        <p:spPr>
          <a:xfrm>
            <a:off x="472322" y="1233055"/>
            <a:ext cx="8199356" cy="5486400"/>
          </a:xfrm>
        </p:spPr>
        <p:txBody>
          <a:bodyPr>
            <a:normAutofit lnSpcReduction="10000"/>
          </a:bodyPr>
          <a:lstStyle/>
          <a:p>
            <a:pPr marL="681037" indent="-514350">
              <a:buFont typeface="+mj-lt"/>
              <a:buAutoNum type="arabicPeriod"/>
            </a:pPr>
            <a:r>
              <a:rPr lang="en-US" altLang="en-US" sz="3200" b="1" dirty="0">
                <a:solidFill>
                  <a:srgbClr val="800000"/>
                </a:solidFill>
              </a:rPr>
              <a:t>We must not assume (as Nathan did) that God allows His good servants to do </a:t>
            </a:r>
            <a:r>
              <a:rPr lang="en-US" altLang="en-US" sz="3200" b="1" i="1" dirty="0">
                <a:solidFill>
                  <a:srgbClr val="800000"/>
                </a:solidFill>
                <a:effectLst>
                  <a:outerShdw blurRad="38100" dist="38100" dir="2700000" algn="tl">
                    <a:srgbClr val="000000">
                      <a:alpha val="43137"/>
                    </a:srgbClr>
                  </a:outerShdw>
                </a:effectLst>
              </a:rPr>
              <a:t>whatever is in their hearts. </a:t>
            </a:r>
          </a:p>
          <a:p>
            <a:pPr marL="681037" indent="-514350">
              <a:buFont typeface="+mj-lt"/>
              <a:buAutoNum type="arabicPeriod"/>
            </a:pPr>
            <a:r>
              <a:rPr lang="en-US" altLang="en-US" sz="3200" b="1" dirty="0">
                <a:solidFill>
                  <a:srgbClr val="800000"/>
                </a:solidFill>
              </a:rPr>
              <a:t>Silence does not authorize!</a:t>
            </a:r>
          </a:p>
          <a:p>
            <a:pPr marL="681037" indent="-514350">
              <a:buFont typeface="+mj-lt"/>
              <a:buAutoNum type="arabicPeriod"/>
            </a:pPr>
            <a:r>
              <a:rPr lang="en-US" altLang="en-US" sz="3200" b="1" dirty="0">
                <a:solidFill>
                  <a:srgbClr val="800000"/>
                </a:solidFill>
              </a:rPr>
              <a:t>Christ is sitting on the throne of David and has built the temple of the Lord.  </a:t>
            </a:r>
            <a:endParaRPr lang="en-US" altLang="en-US" sz="3200" dirty="0">
              <a:solidFill>
                <a:srgbClr val="800000"/>
              </a:solidFill>
            </a:endParaRPr>
          </a:p>
          <a:p>
            <a:pPr marL="1081087" lvl="2" indent="0">
              <a:buNone/>
            </a:pPr>
            <a:r>
              <a:rPr lang="en-US" altLang="en-US" sz="2800" dirty="0">
                <a:solidFill>
                  <a:srgbClr val="800000"/>
                </a:solidFill>
              </a:rPr>
              <a:t>Those who are still awaiting these things err, not knowing the Scriptures.</a:t>
            </a:r>
          </a:p>
          <a:p>
            <a:pPr marL="681037" indent="-514350">
              <a:buFont typeface="+mj-lt"/>
              <a:buAutoNum type="arabicPeriod"/>
            </a:pPr>
            <a:r>
              <a:rPr lang="en-US" altLang="en-US" sz="3200" b="1" dirty="0">
                <a:solidFill>
                  <a:srgbClr val="800000"/>
                </a:solidFill>
              </a:rPr>
              <a:t>Abasement of self and exaltation of God are key elements in prayer.</a:t>
            </a:r>
          </a:p>
          <a:p>
            <a:pPr marL="1081087" lvl="2" indent="0">
              <a:buNone/>
            </a:pPr>
            <a:r>
              <a:rPr lang="en-US" altLang="en-US" sz="2800" dirty="0">
                <a:solidFill>
                  <a:srgbClr val="800000"/>
                </a:solidFill>
              </a:rPr>
              <a:t>Prayers for God to keep His promises to us and use us for His glory are especially appropriate and effective.</a:t>
            </a:r>
          </a:p>
        </p:txBody>
      </p:sp>
    </p:spTree>
    <p:extLst>
      <p:ext uri="{BB962C8B-B14F-4D97-AF65-F5344CB8AC3E}">
        <p14:creationId xmlns:p14="http://schemas.microsoft.com/office/powerpoint/2010/main" val="29337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Effect transition="in" filter="fade">
                                      <p:cBhvr>
                                        <p:cTn id="21" dur="1000"/>
                                        <p:tgtEl>
                                          <p:spTgt spid="16386">
                                            <p:txEl>
                                              <p:pRg st="2" end="2"/>
                                            </p:txEl>
                                          </p:spTgt>
                                        </p:tgtEl>
                                      </p:cBhvr>
                                    </p:animEffect>
                                    <p:anim calcmode="lin" valueType="num">
                                      <p:cBhvr>
                                        <p:cTn id="22"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386">
                                            <p:txEl>
                                              <p:pRg st="3" end="3"/>
                                            </p:txEl>
                                          </p:spTgt>
                                        </p:tgtEl>
                                        <p:attrNameLst>
                                          <p:attrName>style.visibility</p:attrName>
                                        </p:attrNameLst>
                                      </p:cBhvr>
                                      <p:to>
                                        <p:strVal val="visible"/>
                                      </p:to>
                                    </p:set>
                                    <p:animEffect transition="in" filter="fade">
                                      <p:cBhvr>
                                        <p:cTn id="26" dur="1000"/>
                                        <p:tgtEl>
                                          <p:spTgt spid="16386">
                                            <p:txEl>
                                              <p:pRg st="3" end="3"/>
                                            </p:txEl>
                                          </p:spTgt>
                                        </p:tgtEl>
                                      </p:cBhvr>
                                    </p:animEffect>
                                    <p:anim calcmode="lin" valueType="num">
                                      <p:cBhvr>
                                        <p:cTn id="27"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386">
                                            <p:txEl>
                                              <p:pRg st="4" end="4"/>
                                            </p:txEl>
                                          </p:spTgt>
                                        </p:tgtEl>
                                        <p:attrNameLst>
                                          <p:attrName>style.visibility</p:attrName>
                                        </p:attrNameLst>
                                      </p:cBhvr>
                                      <p:to>
                                        <p:strVal val="visible"/>
                                      </p:to>
                                    </p:set>
                                    <p:animEffect transition="in" filter="fade">
                                      <p:cBhvr>
                                        <p:cTn id="33" dur="1000"/>
                                        <p:tgtEl>
                                          <p:spTgt spid="16386">
                                            <p:txEl>
                                              <p:pRg st="4" end="4"/>
                                            </p:txEl>
                                          </p:spTgt>
                                        </p:tgtEl>
                                      </p:cBhvr>
                                    </p:animEffect>
                                    <p:anim calcmode="lin" valueType="num">
                                      <p:cBhvr>
                                        <p:cTn id="34"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386">
                                            <p:txEl>
                                              <p:pRg st="5" end="5"/>
                                            </p:txEl>
                                          </p:spTgt>
                                        </p:tgtEl>
                                        <p:attrNameLst>
                                          <p:attrName>style.visibility</p:attrName>
                                        </p:attrNameLst>
                                      </p:cBhvr>
                                      <p:to>
                                        <p:strVal val="visible"/>
                                      </p:to>
                                    </p:set>
                                    <p:animEffect transition="in" filter="fade">
                                      <p:cBhvr>
                                        <p:cTn id="38" dur="1000"/>
                                        <p:tgtEl>
                                          <p:spTgt spid="16386">
                                            <p:txEl>
                                              <p:pRg st="5" end="5"/>
                                            </p:txEl>
                                          </p:spTgt>
                                        </p:tgtEl>
                                      </p:cBhvr>
                                    </p:animEffect>
                                    <p:anim calcmode="lin" valueType="num">
                                      <p:cBhvr>
                                        <p:cTn id="39"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245659" y="41309"/>
            <a:ext cx="8720919" cy="1446296"/>
          </a:xfrm>
        </p:spPr>
        <p:txBody>
          <a:bodyPr>
            <a:normAutofit/>
          </a:bodyPr>
          <a:lstStyle/>
          <a:p>
            <a:pPr algn="ctr"/>
            <a:r>
              <a:rPr lang="en-US" sz="4800" b="1" dirty="0">
                <a:latin typeface="+mn-lt"/>
              </a:rPr>
              <a:t>Plans for a Temple</a:t>
            </a:r>
            <a:br>
              <a:rPr lang="en-US" sz="4800" b="1" dirty="0">
                <a:latin typeface="+mn-lt"/>
              </a:rPr>
            </a:br>
            <a:r>
              <a:rPr lang="en-US" sz="4000" b="1" dirty="0">
                <a:latin typeface="+mn-lt"/>
              </a:rPr>
              <a:t>The Davidic Covenant</a:t>
            </a:r>
            <a:endParaRPr lang="en-US" dirty="0">
              <a:latin typeface="+mn-lt"/>
            </a:endParaRPr>
          </a:p>
        </p:txBody>
      </p:sp>
      <p:sp>
        <p:nvSpPr>
          <p:cNvPr id="65538" name="Rectangle 2"/>
          <p:cNvSpPr>
            <a:spLocks noGrp="1" noChangeArrowheads="1"/>
          </p:cNvSpPr>
          <p:nvPr>
            <p:ph idx="1"/>
          </p:nvPr>
        </p:nvSpPr>
        <p:spPr>
          <a:xfrm>
            <a:off x="387228" y="1760564"/>
            <a:ext cx="8369543" cy="5537245"/>
          </a:xfrm>
        </p:spPr>
        <p:txBody>
          <a:bodyPr>
            <a:normAutofit/>
          </a:bodyPr>
          <a:lstStyle/>
          <a:p>
            <a:r>
              <a:rPr lang="en-US" altLang="en-US" sz="3200" b="1" dirty="0"/>
              <a:t>God’s plan for a temple is far superior to anything David had conceived!</a:t>
            </a:r>
          </a:p>
          <a:p>
            <a:r>
              <a:rPr lang="en-US" altLang="en-US" sz="3200" b="1" dirty="0"/>
              <a:t>God’s promise to David is “A milestone of Old Testament Revelation.”</a:t>
            </a:r>
          </a:p>
          <a:p>
            <a:pPr lvl="1"/>
            <a:r>
              <a:rPr lang="en-US" altLang="en-US" sz="3000" i="1" dirty="0">
                <a:solidFill>
                  <a:srgbClr val="800000"/>
                </a:solidFill>
                <a:effectLst>
                  <a:outerShdw blurRad="38100" dist="38100" dir="2700000" algn="tl">
                    <a:srgbClr val="000000">
                      <a:alpha val="43137"/>
                    </a:srgbClr>
                  </a:outerShdw>
                </a:effectLst>
              </a:rPr>
              <a:t>Nathan’s prophecy in 2 Samuel 7:1-17 is in many ways the most important part of the books of Samuel, and one of the most important parts of the entirety of Old Testament Scripture.</a:t>
            </a:r>
          </a:p>
          <a:p>
            <a:pPr lvl="1"/>
            <a:r>
              <a:rPr lang="en-US" altLang="en-US" sz="3000" i="1" dirty="0">
                <a:solidFill>
                  <a:srgbClr val="800000"/>
                </a:solidFill>
                <a:effectLst>
                  <a:outerShdw blurRad="38100" dist="38100" dir="2700000" algn="tl">
                    <a:srgbClr val="000000">
                      <a:alpha val="43137"/>
                    </a:srgbClr>
                  </a:outerShdw>
                </a:effectLst>
              </a:rPr>
              <a:t>Explanations and applications of the prophecy are given by later OT prophets and inspired NT writers (cf. Psalm 89:3-4).</a:t>
            </a:r>
          </a:p>
          <a:p>
            <a:endParaRPr lang="en-US" altLang="en-US" sz="3400" b="1" dirty="0"/>
          </a:p>
        </p:txBody>
      </p:sp>
      <p:cxnSp>
        <p:nvCxnSpPr>
          <p:cNvPr id="6" name="Straight Connector 5">
            <a:extLst>
              <a:ext uri="{FF2B5EF4-FFF2-40B4-BE49-F238E27FC236}">
                <a16:creationId xmlns:a16="http://schemas.microsoft.com/office/drawing/2014/main" id="{23875087-3911-128E-A349-5E9D94687AFE}"/>
              </a:ext>
            </a:extLst>
          </p:cNvPr>
          <p:cNvCxnSpPr>
            <a:cxnSpLocks/>
          </p:cNvCxnSpPr>
          <p:nvPr/>
        </p:nvCxnSpPr>
        <p:spPr>
          <a:xfrm>
            <a:off x="1944805" y="1555842"/>
            <a:ext cx="5322626" cy="0"/>
          </a:xfrm>
          <a:prstGeom prst="line">
            <a:avLst/>
          </a:prstGeom>
          <a:ln w="50800"/>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Effect transition="in" filter="fade">
                                      <p:cBhvr>
                                        <p:cTn id="19" dur="1000"/>
                                        <p:tgtEl>
                                          <p:spTgt spid="65538">
                                            <p:txEl>
                                              <p:pRg st="2" end="2"/>
                                            </p:txEl>
                                          </p:spTgt>
                                        </p:tgtEl>
                                      </p:cBhvr>
                                    </p:animEffect>
                                    <p:anim calcmode="lin" valueType="num">
                                      <p:cBhvr>
                                        <p:cTn id="20"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538">
                                            <p:txEl>
                                              <p:pRg st="3" end="3"/>
                                            </p:txEl>
                                          </p:spTgt>
                                        </p:tgtEl>
                                        <p:attrNameLst>
                                          <p:attrName>style.visibility</p:attrName>
                                        </p:attrNameLst>
                                      </p:cBhvr>
                                      <p:to>
                                        <p:strVal val="visible"/>
                                      </p:to>
                                    </p:set>
                                    <p:animEffect transition="in" filter="fade">
                                      <p:cBhvr>
                                        <p:cTn id="24" dur="1000"/>
                                        <p:tgtEl>
                                          <p:spTgt spid="65538">
                                            <p:txEl>
                                              <p:pRg st="3" end="3"/>
                                            </p:txEl>
                                          </p:spTgt>
                                        </p:tgtEl>
                                      </p:cBhvr>
                                    </p:animEffect>
                                    <p:anim calcmode="lin" valueType="num">
                                      <p:cBhvr>
                                        <p:cTn id="25"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2"/>
            <a:ext cx="8925635" cy="1233617"/>
          </a:xfrm>
        </p:spPr>
        <p:txBody>
          <a:bodyPr>
            <a:normAutofit/>
          </a:bodyPr>
          <a:lstStyle/>
          <a:p>
            <a:pPr algn="ctr"/>
            <a:r>
              <a:rPr lang="fr-FR" altLang="en-US" b="1" dirty="0">
                <a:latin typeface="+mn-lt"/>
              </a:rPr>
              <a:t>David Proposes a Temple </a:t>
            </a:r>
            <a:br>
              <a:rPr lang="en-US" altLang="en-US" b="1" dirty="0">
                <a:latin typeface="+mn-lt"/>
              </a:rPr>
            </a:br>
            <a:r>
              <a:rPr lang="en-US" altLang="en-US" sz="3200" b="1" dirty="0"/>
              <a:t>(</a:t>
            </a:r>
            <a:r>
              <a:rPr lang="fr-FR" altLang="en-US" sz="3200" b="1" dirty="0"/>
              <a:t>2 Samuel 7:1-3)</a:t>
            </a:r>
            <a:endParaRPr lang="en-US" sz="4000" dirty="0">
              <a:latin typeface="+mn-lt"/>
            </a:endParaRPr>
          </a:p>
        </p:txBody>
      </p:sp>
      <p:sp>
        <p:nvSpPr>
          <p:cNvPr id="65538" name="Rectangle 2"/>
          <p:cNvSpPr>
            <a:spLocks noGrp="1" noChangeArrowheads="1"/>
          </p:cNvSpPr>
          <p:nvPr>
            <p:ph idx="1"/>
          </p:nvPr>
        </p:nvSpPr>
        <p:spPr>
          <a:xfrm>
            <a:off x="313900" y="1343890"/>
            <a:ext cx="8570794" cy="5657411"/>
          </a:xfrm>
        </p:spPr>
        <p:txBody>
          <a:bodyPr>
            <a:noAutofit/>
          </a:bodyPr>
          <a:lstStyle/>
          <a:p>
            <a:pPr marL="395288" indent="-285750">
              <a:lnSpc>
                <a:spcPct val="85000"/>
              </a:lnSpc>
              <a:spcBef>
                <a:spcPts val="300"/>
              </a:spcBef>
            </a:pPr>
            <a:r>
              <a:rPr lang="en-US" altLang="en-US" sz="3200" b="1" dirty="0">
                <a:solidFill>
                  <a:prstClr val="black"/>
                </a:solidFill>
              </a:rPr>
              <a:t>David dwelt in his comfortable house and the Lord had given him rest from all his enemies.</a:t>
            </a:r>
          </a:p>
          <a:p>
            <a:pPr marL="395288" indent="-285750">
              <a:lnSpc>
                <a:spcPct val="85000"/>
              </a:lnSpc>
              <a:spcBef>
                <a:spcPts val="300"/>
              </a:spcBef>
            </a:pPr>
            <a:r>
              <a:rPr lang="en-US" altLang="en-US" sz="3200" b="1" dirty="0">
                <a:solidFill>
                  <a:prstClr val="black"/>
                </a:solidFill>
              </a:rPr>
              <a:t>David expresses concern to Nathan: David’s palace in Jerusalem is built of the cedars, yet the ark dwelt in tent curtains.</a:t>
            </a:r>
          </a:p>
          <a:p>
            <a:pPr marL="395288" indent="-285750">
              <a:lnSpc>
                <a:spcPct val="85000"/>
              </a:lnSpc>
              <a:spcBef>
                <a:spcPts val="300"/>
              </a:spcBef>
            </a:pPr>
            <a:r>
              <a:rPr lang="en-US" altLang="en-US" sz="3200" b="1" dirty="0">
                <a:solidFill>
                  <a:prstClr val="black"/>
                </a:solidFill>
              </a:rPr>
              <a:t>Nathan responds, “Go, do all that is in your heart, for the LORD is with you.”</a:t>
            </a:r>
          </a:p>
          <a:p>
            <a:pPr marL="852488" lvl="1" indent="-285750">
              <a:lnSpc>
                <a:spcPct val="85000"/>
              </a:lnSpc>
              <a:spcBef>
                <a:spcPts val="300"/>
              </a:spcBef>
            </a:pPr>
            <a:r>
              <a:rPr lang="en-US" altLang="en-US" sz="3000" b="1" dirty="0">
                <a:solidFill>
                  <a:prstClr val="black"/>
                </a:solidFill>
              </a:rPr>
              <a:t>NOTE: Nathan’s assumption was based on faulty reasoning often used today: </a:t>
            </a:r>
            <a:r>
              <a:rPr lang="en-US" altLang="en-US" sz="3000" i="1" dirty="0">
                <a:solidFill>
                  <a:srgbClr val="800000"/>
                </a:solidFill>
                <a:effectLst>
                  <a:outerShdw blurRad="38100" dist="38100" dir="2700000" algn="tl">
                    <a:srgbClr val="000000">
                      <a:alpha val="43137"/>
                    </a:srgbClr>
                  </a:outerShdw>
                </a:effectLst>
              </a:rPr>
              <a:t>Since God is with me, I can do whatever is in my heart to serve/worship Him.”</a:t>
            </a:r>
          </a:p>
        </p:txBody>
      </p:sp>
    </p:spTree>
    <p:extLst>
      <p:ext uri="{BB962C8B-B14F-4D97-AF65-F5344CB8AC3E}">
        <p14:creationId xmlns:p14="http://schemas.microsoft.com/office/powerpoint/2010/main" val="11036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5538">
                                            <p:txEl>
                                              <p:pRg st="3" end="3"/>
                                            </p:txEl>
                                          </p:spTgt>
                                        </p:tgtEl>
                                        <p:attrNameLst>
                                          <p:attrName>style.visibility</p:attrName>
                                        </p:attrNameLst>
                                      </p:cBhvr>
                                      <p:to>
                                        <p:strVal val="visible"/>
                                      </p:to>
                                    </p:set>
                                    <p:animEffect transition="in" filter="fade">
                                      <p:cBhvr>
                                        <p:cTn id="26" dur="1000"/>
                                        <p:tgtEl>
                                          <p:spTgt spid="65538">
                                            <p:txEl>
                                              <p:pRg st="3" end="3"/>
                                            </p:txEl>
                                          </p:spTgt>
                                        </p:tgtEl>
                                      </p:cBhvr>
                                    </p:animEffect>
                                    <p:anim calcmode="lin" valueType="num">
                                      <p:cBhvr>
                                        <p:cTn id="27"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36479" y="294932"/>
            <a:ext cx="8925635" cy="1233617"/>
          </a:xfrm>
        </p:spPr>
        <p:txBody>
          <a:bodyPr>
            <a:normAutofit/>
          </a:bodyPr>
          <a:lstStyle/>
          <a:p>
            <a:pPr algn="ctr"/>
            <a:r>
              <a:rPr lang="en-US" altLang="en-US" b="1" dirty="0">
                <a:latin typeface="+mn-lt"/>
              </a:rPr>
              <a:t>God Vetoes David</a:t>
            </a:r>
            <a:br>
              <a:rPr lang="en-US" altLang="en-US" b="1" dirty="0">
                <a:latin typeface="+mn-lt"/>
              </a:rPr>
            </a:br>
            <a:r>
              <a:rPr lang="en-US" altLang="en-US" sz="3200" b="1" dirty="0"/>
              <a:t>(</a:t>
            </a:r>
            <a:r>
              <a:rPr lang="fr-FR" altLang="en-US" sz="3200" b="1" dirty="0"/>
              <a:t>2 Samuel 7:4-7)</a:t>
            </a:r>
            <a:endParaRPr lang="en-US" sz="4000" dirty="0">
              <a:latin typeface="+mn-lt"/>
            </a:endParaRPr>
          </a:p>
        </p:txBody>
      </p:sp>
      <p:sp>
        <p:nvSpPr>
          <p:cNvPr id="65538" name="Rectangle 2"/>
          <p:cNvSpPr>
            <a:spLocks noGrp="1" noChangeArrowheads="1"/>
          </p:cNvSpPr>
          <p:nvPr>
            <p:ph idx="1"/>
          </p:nvPr>
        </p:nvSpPr>
        <p:spPr>
          <a:xfrm>
            <a:off x="313900" y="1528549"/>
            <a:ext cx="8570794" cy="5472752"/>
          </a:xfrm>
        </p:spPr>
        <p:txBody>
          <a:bodyPr>
            <a:noAutofit/>
          </a:bodyPr>
          <a:lstStyle/>
          <a:p>
            <a:pPr marL="395288" indent="-285750">
              <a:lnSpc>
                <a:spcPct val="85000"/>
              </a:lnSpc>
              <a:spcBef>
                <a:spcPts val="300"/>
              </a:spcBef>
            </a:pPr>
            <a:r>
              <a:rPr lang="en-US" altLang="en-US" sz="3200" b="1" dirty="0">
                <a:solidFill>
                  <a:prstClr val="black"/>
                </a:solidFill>
              </a:rPr>
              <a:t>The same night the word of Lord comes to Nathan and he is instructed to tell David the following:</a:t>
            </a:r>
          </a:p>
          <a:p>
            <a:pPr marL="804863" lvl="1" indent="-341313">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“Would you build me a house to live in?” or “You shall not build Me a house to dwell in”                    1 Chronicles 7:14).</a:t>
            </a:r>
          </a:p>
          <a:p>
            <a:pPr marL="804863" lvl="1" indent="-341313">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God had not dwelt in a house but in a tent (tabernacle).</a:t>
            </a:r>
          </a:p>
          <a:p>
            <a:pPr marL="804863" lvl="1" indent="-341313">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God had not asked the judges or any of the leaders of Israel to build Him a house.	</a:t>
            </a:r>
          </a:p>
          <a:p>
            <a:pPr marL="463550" lvl="1" indent="0">
              <a:lnSpc>
                <a:spcPct val="85000"/>
              </a:lnSpc>
              <a:spcBef>
                <a:spcPts val="300"/>
              </a:spcBef>
              <a:buNone/>
            </a:pPr>
            <a:r>
              <a:rPr lang="en-US" altLang="en-US" sz="3000" i="1" dirty="0">
                <a:solidFill>
                  <a:srgbClr val="800000"/>
                </a:solidFill>
                <a:effectLst>
                  <a:outerShdw blurRad="38100" dist="38100" dir="2700000" algn="tl">
                    <a:srgbClr val="000000">
                      <a:alpha val="43137"/>
                    </a:srgbClr>
                  </a:outerShdw>
                </a:effectLst>
              </a:rPr>
              <a:t>	     </a:t>
            </a:r>
            <a:r>
              <a:rPr lang="en-US" altLang="en-US" sz="3600" i="1" dirty="0">
                <a:solidFill>
                  <a:srgbClr val="800000"/>
                </a:solidFill>
                <a:effectLst>
                  <a:outerShdw blurRad="38100" dist="38100" dir="2700000" algn="tl">
                    <a:srgbClr val="000000">
                      <a:alpha val="43137"/>
                    </a:srgbClr>
                  </a:outerShdw>
                </a:effectLst>
              </a:rPr>
              <a:t>SILENCE IS NOT PERMISSION!!!</a:t>
            </a:r>
            <a:endParaRPr lang="en-US" altLang="en-US" sz="3000"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3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538">
                                            <p:txEl>
                                              <p:pRg st="4" end="4"/>
                                            </p:txEl>
                                          </p:spTgt>
                                        </p:tgtEl>
                                        <p:attrNameLst>
                                          <p:attrName>style.visibility</p:attrName>
                                        </p:attrNameLst>
                                      </p:cBhvr>
                                      <p:to>
                                        <p:strVal val="visible"/>
                                      </p:to>
                                    </p:set>
                                    <p:animEffect transition="in" filter="fade">
                                      <p:cBhvr>
                                        <p:cTn id="35" dur="1000"/>
                                        <p:tgtEl>
                                          <p:spTgt spid="65538">
                                            <p:txEl>
                                              <p:pRg st="4" end="4"/>
                                            </p:txEl>
                                          </p:spTgt>
                                        </p:tgtEl>
                                      </p:cBhvr>
                                    </p:animEffect>
                                    <p:anim calcmode="lin" valueType="num">
                                      <p:cBhvr>
                                        <p:cTn id="36"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09182" y="294932"/>
            <a:ext cx="8925635" cy="1233617"/>
          </a:xfrm>
        </p:spPr>
        <p:txBody>
          <a:bodyPr>
            <a:normAutofit/>
          </a:bodyPr>
          <a:lstStyle/>
          <a:p>
            <a:pPr algn="ctr"/>
            <a:r>
              <a:rPr lang="en-US" altLang="en-US" b="1" dirty="0">
                <a:latin typeface="+mn-lt"/>
              </a:rPr>
              <a:t>God’s Promise to David</a:t>
            </a:r>
            <a:br>
              <a:rPr lang="en-US" altLang="en-US" b="1" dirty="0">
                <a:latin typeface="+mn-lt"/>
              </a:rPr>
            </a:br>
            <a:r>
              <a:rPr lang="en-US" altLang="en-US" sz="3200" b="1" dirty="0"/>
              <a:t>(</a:t>
            </a:r>
            <a:r>
              <a:rPr lang="fr-FR" altLang="en-US" sz="3200" b="1" dirty="0"/>
              <a:t>2 Samuel 7:8-11)</a:t>
            </a:r>
            <a:endParaRPr lang="en-US" sz="4000" dirty="0">
              <a:latin typeface="+mn-lt"/>
            </a:endParaRPr>
          </a:p>
        </p:txBody>
      </p:sp>
      <p:sp>
        <p:nvSpPr>
          <p:cNvPr id="65538" name="Rectangle 2"/>
          <p:cNvSpPr>
            <a:spLocks noGrp="1" noChangeArrowheads="1"/>
          </p:cNvSpPr>
          <p:nvPr>
            <p:ph idx="1"/>
          </p:nvPr>
        </p:nvSpPr>
        <p:spPr>
          <a:xfrm>
            <a:off x="313900" y="1528549"/>
            <a:ext cx="8570794" cy="3944203"/>
          </a:xfrm>
        </p:spPr>
        <p:txBody>
          <a:bodyPr>
            <a:noAutofit/>
          </a:bodyPr>
          <a:lstStyle/>
          <a:p>
            <a:pPr marL="395288" indent="-285750">
              <a:lnSpc>
                <a:spcPct val="85000"/>
              </a:lnSpc>
              <a:spcBef>
                <a:spcPts val="300"/>
              </a:spcBef>
            </a:pPr>
            <a:r>
              <a:rPr lang="en-US" altLang="en-US" sz="3200" b="1" dirty="0">
                <a:solidFill>
                  <a:prstClr val="black"/>
                </a:solidFill>
              </a:rPr>
              <a:t>The Lord reminds David of his humble beginning, and how that He has been with him, cut off his enemies before him, and made his name great.</a:t>
            </a:r>
          </a:p>
          <a:p>
            <a:pPr marL="395288" indent="-285750">
              <a:lnSpc>
                <a:spcPct val="85000"/>
              </a:lnSpc>
              <a:spcBef>
                <a:spcPts val="300"/>
              </a:spcBef>
            </a:pPr>
            <a:r>
              <a:rPr lang="en-US" altLang="en-US" sz="3200" b="1" dirty="0">
                <a:solidFill>
                  <a:prstClr val="black"/>
                </a:solidFill>
              </a:rPr>
              <a:t>God will give His people a place and peace.</a:t>
            </a:r>
          </a:p>
          <a:p>
            <a:pPr marL="852488" lvl="1" indent="-285750">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Like it was with the judges God promises David rest from enemies.</a:t>
            </a:r>
          </a:p>
          <a:p>
            <a:pPr marL="395288" indent="-285750">
              <a:lnSpc>
                <a:spcPct val="85000"/>
              </a:lnSpc>
              <a:spcBef>
                <a:spcPts val="300"/>
              </a:spcBef>
            </a:pPr>
            <a:r>
              <a:rPr lang="en-US" altLang="en-US" sz="3000" b="1" dirty="0"/>
              <a:t>The Lord also promises to make a house for David.</a:t>
            </a:r>
          </a:p>
        </p:txBody>
      </p:sp>
    </p:spTree>
    <p:extLst>
      <p:ext uri="{BB962C8B-B14F-4D97-AF65-F5344CB8AC3E}">
        <p14:creationId xmlns:p14="http://schemas.microsoft.com/office/powerpoint/2010/main" val="5125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Effect transition="in" filter="fade">
                                      <p:cBhvr>
                                        <p:cTn id="19" dur="1000"/>
                                        <p:tgtEl>
                                          <p:spTgt spid="65538">
                                            <p:txEl>
                                              <p:pRg st="2" end="2"/>
                                            </p:txEl>
                                          </p:spTgt>
                                        </p:tgtEl>
                                      </p:cBhvr>
                                    </p:animEffect>
                                    <p:anim calcmode="lin" valueType="num">
                                      <p:cBhvr>
                                        <p:cTn id="20"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5538">
                                            <p:txEl>
                                              <p:pRg st="3" end="3"/>
                                            </p:txEl>
                                          </p:spTgt>
                                        </p:tgtEl>
                                        <p:attrNameLst>
                                          <p:attrName>style.visibility</p:attrName>
                                        </p:attrNameLst>
                                      </p:cBhvr>
                                      <p:to>
                                        <p:strVal val="visible"/>
                                      </p:to>
                                    </p:set>
                                    <p:animEffect transition="in" filter="fade">
                                      <p:cBhvr>
                                        <p:cTn id="26" dur="1000"/>
                                        <p:tgtEl>
                                          <p:spTgt spid="65538">
                                            <p:txEl>
                                              <p:pRg st="3" end="3"/>
                                            </p:txEl>
                                          </p:spTgt>
                                        </p:tgtEl>
                                      </p:cBhvr>
                                    </p:animEffect>
                                    <p:anim calcmode="lin" valueType="num">
                                      <p:cBhvr>
                                        <p:cTn id="27"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2A05-29F6-654C-A82C-3AC4B1470407}"/>
              </a:ext>
            </a:extLst>
          </p:cNvPr>
          <p:cNvSpPr>
            <a:spLocks noGrp="1"/>
          </p:cNvSpPr>
          <p:nvPr>
            <p:ph type="title"/>
          </p:nvPr>
        </p:nvSpPr>
        <p:spPr>
          <a:xfrm>
            <a:off x="628650" y="365126"/>
            <a:ext cx="7886700" cy="1177071"/>
          </a:xfrm>
        </p:spPr>
        <p:txBody>
          <a:bodyPr>
            <a:normAutofit fontScale="90000"/>
          </a:bodyPr>
          <a:lstStyle/>
          <a:p>
            <a:pPr algn="ctr"/>
            <a:r>
              <a:rPr lang="en-US" b="1" dirty="0">
                <a:latin typeface="+mn-lt"/>
              </a:rPr>
              <a:t>The Tel Dan Stele </a:t>
            </a:r>
            <a:r>
              <a:rPr lang="en-US" dirty="0">
                <a:latin typeface="+mn-lt"/>
              </a:rPr>
              <a:t>(9</a:t>
            </a:r>
            <a:r>
              <a:rPr lang="en-US" baseline="30000" dirty="0">
                <a:latin typeface="+mn-lt"/>
              </a:rPr>
              <a:t>th</a:t>
            </a:r>
            <a:r>
              <a:rPr lang="en-US" dirty="0">
                <a:latin typeface="+mn-lt"/>
              </a:rPr>
              <a:t> century BC)</a:t>
            </a:r>
            <a:br>
              <a:rPr lang="en-US" dirty="0">
                <a:latin typeface="+mn-lt"/>
              </a:rPr>
            </a:br>
            <a:r>
              <a:rPr lang="en-US" sz="4000" i="1" dirty="0">
                <a:solidFill>
                  <a:srgbClr val="800000"/>
                </a:solidFill>
                <a:effectLst>
                  <a:outerShdw blurRad="38100" dist="38100" dir="2700000" algn="tl">
                    <a:srgbClr val="000000">
                      <a:alpha val="43137"/>
                    </a:srgbClr>
                  </a:outerShdw>
                </a:effectLst>
                <a:latin typeface="+mn-lt"/>
              </a:rPr>
              <a:t> “House of David” Inscription</a:t>
            </a:r>
            <a:endParaRPr lang="en-US" i="1" dirty="0">
              <a:solidFill>
                <a:srgbClr val="800000"/>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B9A85FDC-9D3F-6899-024D-3197681E7F9E}"/>
              </a:ext>
            </a:extLst>
          </p:cNvPr>
          <p:cNvSpPr>
            <a:spLocks noGrp="1"/>
          </p:cNvSpPr>
          <p:nvPr>
            <p:ph idx="1"/>
          </p:nvPr>
        </p:nvSpPr>
        <p:spPr>
          <a:xfrm>
            <a:off x="464024" y="1651380"/>
            <a:ext cx="3985146" cy="5104262"/>
          </a:xfrm>
        </p:spPr>
        <p:txBody>
          <a:bodyPr>
            <a:normAutofit lnSpcReduction="10000"/>
          </a:bodyPr>
          <a:lstStyle/>
          <a:p>
            <a:r>
              <a:rPr lang="en-US" dirty="0"/>
              <a:t>The phrase “house of David” is found 25  times in the Bible from  1 Samuel 20:16 to Luke 1:27.</a:t>
            </a:r>
          </a:p>
          <a:p>
            <a:r>
              <a:rPr lang="en-US" dirty="0"/>
              <a:t>The Tel Dan Stele is a fragmentary stele discovered in 1993 at Tel-Dan containing an inscription which dates to the 9th century BCE. It mentions </a:t>
            </a:r>
            <a:r>
              <a:rPr lang="en-US" dirty="0" err="1"/>
              <a:t>Jehoram</a:t>
            </a:r>
            <a:r>
              <a:rPr lang="en-US" dirty="0"/>
              <a:t>, Ahab, and </a:t>
            </a:r>
            <a:r>
              <a:rPr lang="en-US" i="1" dirty="0">
                <a:solidFill>
                  <a:srgbClr val="800000"/>
                </a:solidFill>
                <a:effectLst>
                  <a:outerShdw blurRad="38100" dist="38100" dir="2700000" algn="tl">
                    <a:srgbClr val="000000">
                      <a:alpha val="43137"/>
                    </a:srgbClr>
                  </a:outerShdw>
                </a:effectLst>
              </a:rPr>
              <a:t>“the house of David.”</a:t>
            </a:r>
          </a:p>
          <a:p>
            <a:endParaRPr lang="en-US" dirty="0"/>
          </a:p>
        </p:txBody>
      </p:sp>
      <p:pic>
        <p:nvPicPr>
          <p:cNvPr id="4" name="Picture 3">
            <a:extLst>
              <a:ext uri="{FF2B5EF4-FFF2-40B4-BE49-F238E27FC236}">
                <a16:creationId xmlns:a16="http://schemas.microsoft.com/office/drawing/2014/main" id="{38607D06-50D2-D976-7AEB-802899F0BC23}"/>
              </a:ext>
            </a:extLst>
          </p:cNvPr>
          <p:cNvPicPr>
            <a:picLocks noChangeAspect="1"/>
          </p:cNvPicPr>
          <p:nvPr/>
        </p:nvPicPr>
        <p:blipFill>
          <a:blip r:embed="rId3"/>
          <a:stretch>
            <a:fillRect/>
          </a:stretch>
        </p:blipFill>
        <p:spPr>
          <a:xfrm>
            <a:off x="4572000" y="1825625"/>
            <a:ext cx="4364781" cy="4223982"/>
          </a:xfrm>
          <a:prstGeom prst="rect">
            <a:avLst/>
          </a:prstGeom>
        </p:spPr>
      </p:pic>
    </p:spTree>
    <p:extLst>
      <p:ext uri="{BB962C8B-B14F-4D97-AF65-F5344CB8AC3E}">
        <p14:creationId xmlns:p14="http://schemas.microsoft.com/office/powerpoint/2010/main" val="5140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09182" y="294932"/>
            <a:ext cx="8925635" cy="1233617"/>
          </a:xfrm>
        </p:spPr>
        <p:txBody>
          <a:bodyPr>
            <a:normAutofit/>
          </a:bodyPr>
          <a:lstStyle/>
          <a:p>
            <a:pPr algn="ctr"/>
            <a:r>
              <a:rPr lang="en-US" altLang="en-US" b="1" dirty="0">
                <a:latin typeface="+mn-lt"/>
              </a:rPr>
              <a:t>God’s Promise to David</a:t>
            </a:r>
            <a:br>
              <a:rPr lang="en-US" altLang="en-US" b="1" dirty="0">
                <a:latin typeface="+mn-lt"/>
              </a:rPr>
            </a:br>
            <a:r>
              <a:rPr lang="en-US" altLang="en-US" sz="3200" b="1" dirty="0"/>
              <a:t>(</a:t>
            </a:r>
            <a:r>
              <a:rPr lang="fr-FR" altLang="en-US" sz="3200" b="1" dirty="0"/>
              <a:t>2 Samuel 7:12-17)</a:t>
            </a:r>
            <a:endParaRPr lang="en-US" sz="4000" dirty="0">
              <a:latin typeface="+mn-lt"/>
            </a:endParaRPr>
          </a:p>
        </p:txBody>
      </p:sp>
      <p:sp>
        <p:nvSpPr>
          <p:cNvPr id="65538" name="Rectangle 2"/>
          <p:cNvSpPr>
            <a:spLocks noGrp="1" noChangeArrowheads="1"/>
          </p:cNvSpPr>
          <p:nvPr>
            <p:ph idx="1"/>
          </p:nvPr>
        </p:nvSpPr>
        <p:spPr>
          <a:xfrm>
            <a:off x="286602" y="1624083"/>
            <a:ext cx="8570794" cy="3944203"/>
          </a:xfrm>
        </p:spPr>
        <p:txBody>
          <a:bodyPr>
            <a:noAutofit/>
          </a:bodyPr>
          <a:lstStyle/>
          <a:p>
            <a:pPr marL="395288" indent="-285750">
              <a:lnSpc>
                <a:spcPct val="85000"/>
              </a:lnSpc>
              <a:spcBef>
                <a:spcPts val="300"/>
              </a:spcBef>
            </a:pPr>
            <a:r>
              <a:rPr lang="en-US" altLang="en-US" sz="3200" b="1" dirty="0">
                <a:solidFill>
                  <a:prstClr val="black"/>
                </a:solidFill>
              </a:rPr>
              <a:t>When David’s days are fulfilled and he is gone, God promises a physical offspring.</a:t>
            </a:r>
          </a:p>
          <a:p>
            <a:pPr marL="852488" lvl="1" indent="-285750">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I will establish his kingdom.</a:t>
            </a:r>
          </a:p>
          <a:p>
            <a:pPr marL="852488" lvl="1" indent="-285750">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He will build a house for God’s name</a:t>
            </a:r>
          </a:p>
          <a:p>
            <a:pPr marL="852488" lvl="1" indent="-285750">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God will establish the throne of his kingdom forever (cf. 1 Chron. 22:10).</a:t>
            </a:r>
          </a:p>
          <a:p>
            <a:pPr marL="852488" lvl="1" indent="-285750">
              <a:lnSpc>
                <a:spcPct val="85000"/>
              </a:lnSpc>
              <a:spcBef>
                <a:spcPts val="300"/>
              </a:spcBef>
            </a:pPr>
            <a:r>
              <a:rPr lang="en-US" altLang="en-US" sz="3000" i="1" dirty="0">
                <a:solidFill>
                  <a:srgbClr val="800000"/>
                </a:solidFill>
                <a:effectLst>
                  <a:outerShdw blurRad="38100" dist="38100" dir="2700000" algn="tl">
                    <a:srgbClr val="000000">
                      <a:alpha val="43137"/>
                    </a:srgbClr>
                  </a:outerShdw>
                </a:effectLst>
              </a:rPr>
              <a:t>God will be his Father, and he will be God’s son.</a:t>
            </a:r>
          </a:p>
        </p:txBody>
      </p:sp>
    </p:spTree>
    <p:extLst>
      <p:ext uri="{BB962C8B-B14F-4D97-AF65-F5344CB8AC3E}">
        <p14:creationId xmlns:p14="http://schemas.microsoft.com/office/powerpoint/2010/main" val="10782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fade">
                                      <p:cBhvr>
                                        <p:cTn id="12" dur="1000"/>
                                        <p:tgtEl>
                                          <p:spTgt spid="65538">
                                            <p:txEl>
                                              <p:pRg st="1" end="1"/>
                                            </p:txEl>
                                          </p:spTgt>
                                        </p:tgtEl>
                                      </p:cBhvr>
                                    </p:animEffect>
                                    <p:anim calcmode="lin" valueType="num">
                                      <p:cBhvr>
                                        <p:cTn id="13"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fade">
                                      <p:cBhvr>
                                        <p:cTn id="17" dur="1000"/>
                                        <p:tgtEl>
                                          <p:spTgt spid="65538">
                                            <p:txEl>
                                              <p:pRg st="2" end="2"/>
                                            </p:txEl>
                                          </p:spTgt>
                                        </p:tgtEl>
                                      </p:cBhvr>
                                    </p:animEffect>
                                    <p:anim calcmode="lin" valueType="num">
                                      <p:cBhvr>
                                        <p:cTn id="18"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538">
                                            <p:txEl>
                                              <p:pRg st="3" end="3"/>
                                            </p:txEl>
                                          </p:spTgt>
                                        </p:tgtEl>
                                        <p:attrNameLst>
                                          <p:attrName>style.visibility</p:attrName>
                                        </p:attrNameLst>
                                      </p:cBhvr>
                                      <p:to>
                                        <p:strVal val="visible"/>
                                      </p:to>
                                    </p:set>
                                    <p:animEffect transition="in" filter="fade">
                                      <p:cBhvr>
                                        <p:cTn id="22" dur="1000"/>
                                        <p:tgtEl>
                                          <p:spTgt spid="65538">
                                            <p:txEl>
                                              <p:pRg st="3" end="3"/>
                                            </p:txEl>
                                          </p:spTgt>
                                        </p:tgtEl>
                                      </p:cBhvr>
                                    </p:animEffect>
                                    <p:anim calcmode="lin" valueType="num">
                                      <p:cBhvr>
                                        <p:cTn id="23"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553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5538">
                                            <p:txEl>
                                              <p:pRg st="4" end="4"/>
                                            </p:txEl>
                                          </p:spTgt>
                                        </p:tgtEl>
                                        <p:attrNameLst>
                                          <p:attrName>style.visibility</p:attrName>
                                        </p:attrNameLst>
                                      </p:cBhvr>
                                      <p:to>
                                        <p:strVal val="visible"/>
                                      </p:to>
                                    </p:set>
                                    <p:animEffect transition="in" filter="fade">
                                      <p:cBhvr>
                                        <p:cTn id="27" dur="1000"/>
                                        <p:tgtEl>
                                          <p:spTgt spid="65538">
                                            <p:txEl>
                                              <p:pRg st="4" end="4"/>
                                            </p:txEl>
                                          </p:spTgt>
                                        </p:tgtEl>
                                      </p:cBhvr>
                                    </p:animEffect>
                                    <p:anim calcmode="lin" valueType="num">
                                      <p:cBhvr>
                                        <p:cTn id="28"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2"/>
            <a:ext cx="8925635" cy="1233617"/>
          </a:xfrm>
        </p:spPr>
        <p:txBody>
          <a:bodyPr>
            <a:normAutofit/>
          </a:bodyPr>
          <a:lstStyle/>
          <a:p>
            <a:pPr algn="ctr"/>
            <a:r>
              <a:rPr lang="en-US" altLang="en-US" b="1" dirty="0">
                <a:latin typeface="+mn-lt"/>
              </a:rPr>
              <a:t>Summary of God’s Promise to David</a:t>
            </a:r>
            <a:br>
              <a:rPr lang="en-US" altLang="en-US" b="1" dirty="0">
                <a:latin typeface="+mn-lt"/>
              </a:rPr>
            </a:br>
            <a:r>
              <a:rPr lang="en-US" altLang="en-US" sz="3200" b="1" dirty="0"/>
              <a:t>(</a:t>
            </a:r>
            <a:r>
              <a:rPr lang="fr-FR" altLang="en-US" sz="3200" b="1" dirty="0"/>
              <a:t>2 Samuel 7:12-17)</a:t>
            </a:r>
            <a:endParaRPr lang="en-US" sz="4000" dirty="0">
              <a:latin typeface="+mn-lt"/>
            </a:endParaRPr>
          </a:p>
        </p:txBody>
      </p:sp>
      <p:sp>
        <p:nvSpPr>
          <p:cNvPr id="65538" name="Rectangle 2"/>
          <p:cNvSpPr>
            <a:spLocks noGrp="1" noChangeArrowheads="1"/>
          </p:cNvSpPr>
          <p:nvPr>
            <p:ph idx="1"/>
          </p:nvPr>
        </p:nvSpPr>
        <p:spPr>
          <a:xfrm>
            <a:off x="313900" y="1528549"/>
            <a:ext cx="8570794" cy="3944203"/>
          </a:xfrm>
        </p:spPr>
        <p:txBody>
          <a:bodyPr>
            <a:noAutofit/>
          </a:bodyPr>
          <a:lstStyle/>
          <a:p>
            <a:pPr marL="395288" indent="-285750">
              <a:lnSpc>
                <a:spcPct val="85000"/>
              </a:lnSpc>
              <a:spcBef>
                <a:spcPts val="300"/>
              </a:spcBef>
            </a:pPr>
            <a:r>
              <a:rPr lang="en-US" altLang="en-US" sz="3200" b="1" dirty="0">
                <a:solidFill>
                  <a:prstClr val="black"/>
                </a:solidFill>
              </a:rPr>
              <a:t>God did not permit David to build Him a house.</a:t>
            </a:r>
          </a:p>
          <a:p>
            <a:pPr marL="395288" indent="-285750">
              <a:lnSpc>
                <a:spcPct val="85000"/>
              </a:lnSpc>
              <a:spcBef>
                <a:spcPts val="300"/>
              </a:spcBef>
            </a:pPr>
            <a:r>
              <a:rPr lang="en-US" altLang="en-US" sz="3200" b="1" dirty="0">
                <a:solidFill>
                  <a:prstClr val="black"/>
                </a:solidFill>
              </a:rPr>
              <a:t>God would build David a house!</a:t>
            </a:r>
          </a:p>
          <a:p>
            <a:pPr marL="395288" indent="-285750">
              <a:lnSpc>
                <a:spcPct val="85000"/>
              </a:lnSpc>
              <a:spcBef>
                <a:spcPts val="300"/>
              </a:spcBef>
            </a:pPr>
            <a:r>
              <a:rPr lang="en-US" altLang="en-US" sz="3200" b="1" dirty="0">
                <a:solidFill>
                  <a:prstClr val="black"/>
                </a:solidFill>
              </a:rPr>
              <a:t>Two-part fulfillment—</a:t>
            </a:r>
          </a:p>
          <a:p>
            <a:pPr marL="852488" lvl="1" indent="-285750">
              <a:lnSpc>
                <a:spcPct val="85000"/>
              </a:lnSpc>
              <a:spcBef>
                <a:spcPts val="300"/>
              </a:spcBef>
            </a:pPr>
            <a:r>
              <a:rPr lang="en-US" altLang="en-US" sz="3200" b="1" dirty="0">
                <a:solidFill>
                  <a:prstClr val="black"/>
                </a:solidFill>
              </a:rPr>
              <a:t>Physical</a:t>
            </a:r>
          </a:p>
          <a:p>
            <a:pPr marL="1309688" lvl="2" indent="-285750">
              <a:lnSpc>
                <a:spcPct val="85000"/>
              </a:lnSpc>
              <a:spcBef>
                <a:spcPts val="300"/>
              </a:spcBef>
            </a:pPr>
            <a:r>
              <a:rPr lang="en-US" altLang="en-US" sz="3200" i="1" dirty="0">
                <a:solidFill>
                  <a:srgbClr val="800000"/>
                </a:solidFill>
                <a:effectLst>
                  <a:outerShdw blurRad="38100" dist="38100" dir="2700000" algn="tl">
                    <a:srgbClr val="000000">
                      <a:alpha val="43137"/>
                    </a:srgbClr>
                  </a:outerShdw>
                </a:effectLst>
              </a:rPr>
              <a:t>Kingdom of Solomon and descendants</a:t>
            </a:r>
          </a:p>
          <a:p>
            <a:pPr marL="1309688" lvl="2" indent="-285750">
              <a:lnSpc>
                <a:spcPct val="85000"/>
              </a:lnSpc>
              <a:spcBef>
                <a:spcPts val="300"/>
              </a:spcBef>
            </a:pPr>
            <a:r>
              <a:rPr lang="en-US" altLang="en-US" sz="3200" i="1" dirty="0">
                <a:solidFill>
                  <a:srgbClr val="800000"/>
                </a:solidFill>
                <a:effectLst>
                  <a:outerShdw blurRad="38100" dist="38100" dir="2700000" algn="tl">
                    <a:srgbClr val="000000">
                      <a:alpha val="43137"/>
                    </a:srgbClr>
                  </a:outerShdw>
                </a:effectLst>
              </a:rPr>
              <a:t>Temple in Jerusalem</a:t>
            </a:r>
          </a:p>
          <a:p>
            <a:pPr marL="852488" lvl="1" indent="-285750">
              <a:lnSpc>
                <a:spcPct val="85000"/>
              </a:lnSpc>
              <a:spcBef>
                <a:spcPts val="300"/>
              </a:spcBef>
            </a:pPr>
            <a:r>
              <a:rPr lang="en-US" altLang="en-US" sz="3200" b="1" dirty="0">
                <a:solidFill>
                  <a:prstClr val="black"/>
                </a:solidFill>
              </a:rPr>
              <a:t>Spiritual</a:t>
            </a:r>
          </a:p>
          <a:p>
            <a:pPr marL="1309688" lvl="2" indent="-285750">
              <a:lnSpc>
                <a:spcPct val="85000"/>
              </a:lnSpc>
              <a:spcBef>
                <a:spcPts val="300"/>
              </a:spcBef>
            </a:pPr>
            <a:r>
              <a:rPr lang="en-US" altLang="en-US" sz="3200" i="1" dirty="0">
                <a:solidFill>
                  <a:srgbClr val="800000"/>
                </a:solidFill>
                <a:effectLst>
                  <a:outerShdw blurRad="38100" dist="38100" dir="2700000" algn="tl">
                    <a:srgbClr val="000000">
                      <a:alpha val="43137"/>
                    </a:srgbClr>
                  </a:outerShdw>
                </a:effectLst>
              </a:rPr>
              <a:t>Kingdom of Christ</a:t>
            </a:r>
          </a:p>
          <a:p>
            <a:pPr marL="1309688" lvl="2" indent="-285750">
              <a:lnSpc>
                <a:spcPct val="85000"/>
              </a:lnSpc>
              <a:spcBef>
                <a:spcPts val="300"/>
              </a:spcBef>
            </a:pPr>
            <a:r>
              <a:rPr lang="en-US" altLang="en-US" sz="3200" i="1" dirty="0">
                <a:solidFill>
                  <a:srgbClr val="800000"/>
                </a:solidFill>
                <a:effectLst>
                  <a:outerShdw blurRad="38100" dist="38100" dir="2700000" algn="tl">
                    <a:srgbClr val="000000">
                      <a:alpha val="43137"/>
                    </a:srgbClr>
                  </a:outerShdw>
                </a:effectLst>
              </a:rPr>
              <a:t>Temple is the church, eventually to be located in the new Jerusalem</a:t>
            </a:r>
          </a:p>
          <a:p>
            <a:pPr marL="395288" indent="-285750">
              <a:lnSpc>
                <a:spcPct val="85000"/>
              </a:lnSpc>
              <a:spcBef>
                <a:spcPts val="300"/>
              </a:spcBef>
            </a:pPr>
            <a:endParaRPr lang="en-US" altLang="en-US" sz="3200" b="1" dirty="0">
              <a:solidFill>
                <a:prstClr val="black"/>
              </a:solidFill>
            </a:endParaRPr>
          </a:p>
        </p:txBody>
      </p:sp>
    </p:spTree>
    <p:extLst>
      <p:ext uri="{BB962C8B-B14F-4D97-AF65-F5344CB8AC3E}">
        <p14:creationId xmlns:p14="http://schemas.microsoft.com/office/powerpoint/2010/main" val="26699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5538">
                                            <p:txEl>
                                              <p:pRg st="3" end="3"/>
                                            </p:txEl>
                                          </p:spTgt>
                                        </p:tgtEl>
                                        <p:attrNameLst>
                                          <p:attrName>style.visibility</p:attrName>
                                        </p:attrNameLst>
                                      </p:cBhvr>
                                      <p:to>
                                        <p:strVal val="visible"/>
                                      </p:to>
                                    </p:set>
                                    <p:animEffect transition="in" filter="fade">
                                      <p:cBhvr>
                                        <p:cTn id="26" dur="1000"/>
                                        <p:tgtEl>
                                          <p:spTgt spid="65538">
                                            <p:txEl>
                                              <p:pRg st="3" end="3"/>
                                            </p:txEl>
                                          </p:spTgt>
                                        </p:tgtEl>
                                      </p:cBhvr>
                                    </p:animEffect>
                                    <p:anim calcmode="lin" valueType="num">
                                      <p:cBhvr>
                                        <p:cTn id="27"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5538">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5538">
                                            <p:txEl>
                                              <p:pRg st="4" end="4"/>
                                            </p:txEl>
                                          </p:spTgt>
                                        </p:tgtEl>
                                        <p:attrNameLst>
                                          <p:attrName>style.visibility</p:attrName>
                                        </p:attrNameLst>
                                      </p:cBhvr>
                                      <p:to>
                                        <p:strVal val="visible"/>
                                      </p:to>
                                    </p:set>
                                    <p:animEffect transition="in" filter="fade">
                                      <p:cBhvr>
                                        <p:cTn id="31" dur="1000"/>
                                        <p:tgtEl>
                                          <p:spTgt spid="65538">
                                            <p:txEl>
                                              <p:pRg st="4" end="4"/>
                                            </p:txEl>
                                          </p:spTgt>
                                        </p:tgtEl>
                                      </p:cBhvr>
                                    </p:animEffect>
                                    <p:anim calcmode="lin" valueType="num">
                                      <p:cBhvr>
                                        <p:cTn id="32"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5538">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5538">
                                            <p:txEl>
                                              <p:pRg st="5" end="5"/>
                                            </p:txEl>
                                          </p:spTgt>
                                        </p:tgtEl>
                                        <p:attrNameLst>
                                          <p:attrName>style.visibility</p:attrName>
                                        </p:attrNameLst>
                                      </p:cBhvr>
                                      <p:to>
                                        <p:strVal val="visible"/>
                                      </p:to>
                                    </p:set>
                                    <p:animEffect transition="in" filter="fade">
                                      <p:cBhvr>
                                        <p:cTn id="36" dur="1000"/>
                                        <p:tgtEl>
                                          <p:spTgt spid="65538">
                                            <p:txEl>
                                              <p:pRg st="5" end="5"/>
                                            </p:txEl>
                                          </p:spTgt>
                                        </p:tgtEl>
                                      </p:cBhvr>
                                    </p:animEffect>
                                    <p:anim calcmode="lin" valueType="num">
                                      <p:cBhvr>
                                        <p:cTn id="37" dur="1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5538">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538">
                                            <p:txEl>
                                              <p:pRg st="6" end="6"/>
                                            </p:txEl>
                                          </p:spTgt>
                                        </p:tgtEl>
                                        <p:attrNameLst>
                                          <p:attrName>style.visibility</p:attrName>
                                        </p:attrNameLst>
                                      </p:cBhvr>
                                      <p:to>
                                        <p:strVal val="visible"/>
                                      </p:to>
                                    </p:set>
                                    <p:animEffect transition="in" filter="fade">
                                      <p:cBhvr>
                                        <p:cTn id="41" dur="1000"/>
                                        <p:tgtEl>
                                          <p:spTgt spid="65538">
                                            <p:txEl>
                                              <p:pRg st="6" end="6"/>
                                            </p:txEl>
                                          </p:spTgt>
                                        </p:tgtEl>
                                      </p:cBhvr>
                                    </p:animEffect>
                                    <p:anim calcmode="lin" valueType="num">
                                      <p:cBhvr>
                                        <p:cTn id="42" dur="10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5538">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5538">
                                            <p:txEl>
                                              <p:pRg st="7" end="7"/>
                                            </p:txEl>
                                          </p:spTgt>
                                        </p:tgtEl>
                                        <p:attrNameLst>
                                          <p:attrName>style.visibility</p:attrName>
                                        </p:attrNameLst>
                                      </p:cBhvr>
                                      <p:to>
                                        <p:strVal val="visible"/>
                                      </p:to>
                                    </p:set>
                                    <p:animEffect transition="in" filter="fade">
                                      <p:cBhvr>
                                        <p:cTn id="46" dur="1000"/>
                                        <p:tgtEl>
                                          <p:spTgt spid="65538">
                                            <p:txEl>
                                              <p:pRg st="7" end="7"/>
                                            </p:txEl>
                                          </p:spTgt>
                                        </p:tgtEl>
                                      </p:cBhvr>
                                    </p:animEffect>
                                    <p:anim calcmode="lin" valueType="num">
                                      <p:cBhvr>
                                        <p:cTn id="47" dur="1000" fill="hold"/>
                                        <p:tgtEl>
                                          <p:spTgt spid="65538">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5538">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5538">
                                            <p:txEl>
                                              <p:pRg st="8" end="8"/>
                                            </p:txEl>
                                          </p:spTgt>
                                        </p:tgtEl>
                                        <p:attrNameLst>
                                          <p:attrName>style.visibility</p:attrName>
                                        </p:attrNameLst>
                                      </p:cBhvr>
                                      <p:to>
                                        <p:strVal val="visible"/>
                                      </p:to>
                                    </p:set>
                                    <p:animEffect transition="in" filter="fade">
                                      <p:cBhvr>
                                        <p:cTn id="51" dur="1000"/>
                                        <p:tgtEl>
                                          <p:spTgt spid="65538">
                                            <p:txEl>
                                              <p:pRg st="8" end="8"/>
                                            </p:txEl>
                                          </p:spTgt>
                                        </p:tgtEl>
                                      </p:cBhvr>
                                    </p:animEffect>
                                    <p:anim calcmode="lin" valueType="num">
                                      <p:cBhvr>
                                        <p:cTn id="52" dur="1000" fill="hold"/>
                                        <p:tgtEl>
                                          <p:spTgt spid="65538">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553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2"/>
            <a:ext cx="8925635" cy="1233617"/>
          </a:xfrm>
        </p:spPr>
        <p:txBody>
          <a:bodyPr>
            <a:normAutofit/>
          </a:bodyPr>
          <a:lstStyle/>
          <a:p>
            <a:pPr algn="ctr"/>
            <a:r>
              <a:rPr lang="en-US" altLang="en-US" b="1" dirty="0">
                <a:latin typeface="+mn-lt"/>
              </a:rPr>
              <a:t>The Temple Christ Built</a:t>
            </a:r>
            <a:endParaRPr lang="en-US" sz="4000" dirty="0">
              <a:latin typeface="+mn-lt"/>
            </a:endParaRPr>
          </a:p>
        </p:txBody>
      </p:sp>
      <p:sp>
        <p:nvSpPr>
          <p:cNvPr id="65538" name="Rectangle 2"/>
          <p:cNvSpPr>
            <a:spLocks noGrp="1" noChangeArrowheads="1"/>
          </p:cNvSpPr>
          <p:nvPr>
            <p:ph idx="1"/>
          </p:nvPr>
        </p:nvSpPr>
        <p:spPr>
          <a:xfrm>
            <a:off x="313900" y="1528549"/>
            <a:ext cx="8570794" cy="4885899"/>
          </a:xfrm>
        </p:spPr>
        <p:txBody>
          <a:bodyPr>
            <a:noAutofit/>
          </a:bodyPr>
          <a:lstStyle/>
          <a:p>
            <a:pPr marL="395288" indent="-285750">
              <a:lnSpc>
                <a:spcPct val="85000"/>
              </a:lnSpc>
              <a:spcBef>
                <a:spcPts val="300"/>
              </a:spcBef>
            </a:pPr>
            <a:r>
              <a:rPr lang="en-US" altLang="en-US" sz="3200" b="1" dirty="0">
                <a:solidFill>
                  <a:prstClr val="black"/>
                </a:solidFill>
              </a:rPr>
              <a:t>Foretold in prophecy (Haggai 2:6-9;      Zechariah 6:12-13).</a:t>
            </a:r>
          </a:p>
          <a:p>
            <a:pPr marL="395288" indent="-285750">
              <a:lnSpc>
                <a:spcPct val="85000"/>
              </a:lnSpc>
              <a:spcBef>
                <a:spcPts val="300"/>
              </a:spcBef>
            </a:pPr>
            <a:r>
              <a:rPr lang="en-US" altLang="en-US" sz="3200" b="1" dirty="0">
                <a:solidFill>
                  <a:prstClr val="black"/>
                </a:solidFill>
              </a:rPr>
              <a:t>Stephen declared that David wanted to build God a dwelling, but Solomon built him a house; However, </a:t>
            </a:r>
            <a:r>
              <a:rPr lang="en-US" altLang="en-US" sz="3200" i="1" dirty="0">
                <a:solidFill>
                  <a:srgbClr val="800000"/>
                </a:solidFill>
                <a:effectLst>
                  <a:outerShdw blurRad="38100" dist="38100" dir="2700000" algn="tl">
                    <a:srgbClr val="000000">
                      <a:alpha val="43137"/>
                    </a:srgbClr>
                  </a:outerShdw>
                </a:effectLst>
              </a:rPr>
              <a:t>“The Most High does not dwell in temples made with hands”</a:t>
            </a:r>
            <a:r>
              <a:rPr lang="en-US" altLang="en-US" sz="3200" i="1" dirty="0">
                <a:solidFill>
                  <a:prstClr val="black"/>
                </a:solidFill>
                <a:effectLst>
                  <a:outerShdw blurRad="38100" dist="38100" dir="2700000" algn="tl">
                    <a:srgbClr val="000000">
                      <a:alpha val="43137"/>
                    </a:srgbClr>
                  </a:outerShdw>
                </a:effectLst>
              </a:rPr>
              <a:t> (Acts 7:45-48).  </a:t>
            </a:r>
          </a:p>
          <a:p>
            <a:pPr marL="395288" indent="-285750">
              <a:lnSpc>
                <a:spcPct val="85000"/>
              </a:lnSpc>
              <a:spcBef>
                <a:spcPts val="300"/>
              </a:spcBef>
            </a:pPr>
            <a:r>
              <a:rPr lang="en-US" altLang="en-US" sz="3200" b="1" dirty="0">
                <a:solidFill>
                  <a:prstClr val="black"/>
                </a:solidFill>
              </a:rPr>
              <a:t>God dwells in the bodies of Christians individually and collectively.                                         </a:t>
            </a:r>
            <a:r>
              <a:rPr lang="en-US" altLang="en-US" sz="3200" i="1" dirty="0">
                <a:solidFill>
                  <a:srgbClr val="800000"/>
                </a:solidFill>
                <a:effectLst>
                  <a:outerShdw blurRad="38100" dist="38100" dir="2700000" algn="tl">
                    <a:srgbClr val="000000">
                      <a:alpha val="43137"/>
                    </a:srgbClr>
                  </a:outerShdw>
                </a:effectLst>
              </a:rPr>
              <a:t>The church is His temple!</a:t>
            </a:r>
            <a:r>
              <a:rPr lang="en-US" altLang="en-US" sz="3200" i="1" dirty="0">
                <a:solidFill>
                  <a:prstClr val="black"/>
                </a:solidFill>
                <a:effectLst>
                  <a:outerShdw blurRad="38100" dist="38100" dir="2700000" algn="tl">
                    <a:srgbClr val="000000">
                      <a:alpha val="43137"/>
                    </a:srgbClr>
                  </a:outerShdw>
                </a:effectLst>
              </a:rPr>
              <a:t> (1 Corinthians 6:19; Ephesians 2:19-20; 1 Peter 2:5).</a:t>
            </a:r>
          </a:p>
          <a:p>
            <a:pPr marL="395288" indent="-285750">
              <a:lnSpc>
                <a:spcPct val="85000"/>
              </a:lnSpc>
              <a:spcBef>
                <a:spcPts val="300"/>
              </a:spcBef>
            </a:pPr>
            <a:endParaRPr lang="en-US" altLang="en-US" sz="3200" i="1" dirty="0">
              <a:solidFill>
                <a:srgbClr val="800000"/>
              </a:solidFill>
              <a:effectLst>
                <a:outerShdw blurRad="38100" dist="38100" dir="2700000" algn="tl">
                  <a:srgbClr val="000000">
                    <a:alpha val="43137"/>
                  </a:srgbClr>
                </a:outerShdw>
              </a:effectLst>
            </a:endParaRPr>
          </a:p>
          <a:p>
            <a:pPr marL="395288" indent="-285750">
              <a:lnSpc>
                <a:spcPct val="85000"/>
              </a:lnSpc>
              <a:spcBef>
                <a:spcPts val="300"/>
              </a:spcBef>
            </a:pPr>
            <a:endParaRPr lang="en-US" altLang="en-US" sz="3200" b="1" dirty="0">
              <a:solidFill>
                <a:prstClr val="black"/>
              </a:solidFill>
            </a:endParaRPr>
          </a:p>
        </p:txBody>
      </p:sp>
    </p:spTree>
    <p:extLst>
      <p:ext uri="{BB962C8B-B14F-4D97-AF65-F5344CB8AC3E}">
        <p14:creationId xmlns:p14="http://schemas.microsoft.com/office/powerpoint/2010/main" val="64428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9999</TotalTime>
  <Words>2112</Words>
  <Application>Microsoft Office PowerPoint</Application>
  <PresentationFormat>On-screen Show (4:3)</PresentationFormat>
  <Paragraphs>100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Aharoni</vt:lpstr>
      <vt:lpstr>Arial</vt:lpstr>
      <vt:lpstr>Calibri</vt:lpstr>
      <vt:lpstr>Calibri Light</vt:lpstr>
      <vt:lpstr>Office Theme</vt:lpstr>
      <vt:lpstr> United Kingdom</vt:lpstr>
      <vt:lpstr>Plans for a Temple The Davidic Covenant</vt:lpstr>
      <vt:lpstr>David Proposes a Temple  (2 Samuel 7:1-3)</vt:lpstr>
      <vt:lpstr>God Vetoes David (2 Samuel 7:4-7)</vt:lpstr>
      <vt:lpstr>God’s Promise to David (2 Samuel 7:8-11)</vt:lpstr>
      <vt:lpstr>The Tel Dan Stele (9th century BC)  “House of David” Inscription</vt:lpstr>
      <vt:lpstr>God’s Promise to David (2 Samuel 7:12-17)</vt:lpstr>
      <vt:lpstr>Summary of God’s Promise to David (2 Samuel 7:12-17)</vt:lpstr>
      <vt:lpstr>The Temple Christ Built</vt:lpstr>
      <vt:lpstr>The Throne on which Christ Reigns</vt:lpstr>
      <vt:lpstr>David’s Gratitude 2 Samuel 7:18-29</vt:lpstr>
      <vt:lpstr>Echoes of the Davidic Covenant       in the Psalms</vt:lpstr>
      <vt:lpstr>Applications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 (Part 1)</dc:title>
  <dc:creator>Steve</dc:creator>
  <cp:lastModifiedBy>Steve Klein</cp:lastModifiedBy>
  <cp:revision>147</cp:revision>
  <cp:lastPrinted>2023-10-08T13:15:12Z</cp:lastPrinted>
  <dcterms:created xsi:type="dcterms:W3CDTF">2023-07-29T15:58:08Z</dcterms:created>
  <dcterms:modified xsi:type="dcterms:W3CDTF">2023-10-08T13:17:51Z</dcterms:modified>
</cp:coreProperties>
</file>